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75" r:id="rId8"/>
    <p:sldId id="262" r:id="rId9"/>
    <p:sldId id="263" r:id="rId10"/>
    <p:sldId id="264" r:id="rId11"/>
    <p:sldId id="265" r:id="rId12"/>
    <p:sldId id="266" r:id="rId13"/>
    <p:sldId id="267" r:id="rId14"/>
    <p:sldId id="276" r:id="rId15"/>
    <p:sldId id="268" r:id="rId16"/>
    <p:sldId id="277" r:id="rId17"/>
    <p:sldId id="269" r:id="rId18"/>
    <p:sldId id="270" r:id="rId19"/>
    <p:sldId id="271" r:id="rId20"/>
    <p:sldId id="272" r:id="rId21"/>
    <p:sldId id="278" r:id="rId22"/>
    <p:sldId id="273" r:id="rId23"/>
    <p:sldId id="274"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443608" y="5445224"/>
            <a:ext cx="6400800" cy="792088"/>
          </a:xfrm>
          <a:solidFill>
            <a:srgbClr val="002060"/>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sz="4000" b="1" dirty="0" smtClean="0">
                <a:solidFill>
                  <a:schemeClr val="bg1"/>
                </a:solidFill>
              </a:rPr>
              <a:t>Texto base Juan 14:1-3</a:t>
            </a:r>
            <a:endParaRPr lang="es-CO" sz="4000" b="1" dirty="0">
              <a:solidFill>
                <a:schemeClr val="bg1"/>
              </a:solidFill>
            </a:endParaRPr>
          </a:p>
        </p:txBody>
      </p:sp>
      <p:sp>
        <p:nvSpPr>
          <p:cNvPr id="4" name="3 Flecha izquierda y derecha"/>
          <p:cNvSpPr/>
          <p:nvPr/>
        </p:nvSpPr>
        <p:spPr>
          <a:xfrm>
            <a:off x="758434" y="448044"/>
            <a:ext cx="7848872" cy="1780776"/>
          </a:xfrm>
          <a:prstGeom prst="leftRightArrow">
            <a:avLst/>
          </a:prstGeom>
          <a:solidFill>
            <a:srgbClr val="002060"/>
          </a:solidFill>
          <a:effectLst>
            <a:glow rad="228600">
              <a:schemeClr val="accent2">
                <a:satMod val="175000"/>
                <a:alpha val="40000"/>
              </a:schemeClr>
            </a:glow>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5400" dirty="0">
                <a:latin typeface="Algerian" pitchFamily="82" charset="0"/>
              </a:rPr>
              <a:t>LA MAYOR PROMESA</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988840"/>
            <a:ext cx="4032448" cy="3240359"/>
          </a:xfrm>
          <a:prstGeom prst="rect">
            <a:avLst/>
          </a:prstGeom>
          <a:noFill/>
          <a:ln>
            <a:noFill/>
          </a:ln>
          <a:effectLst>
            <a:glow rad="228600">
              <a:schemeClr val="accent2">
                <a:satMod val="175000"/>
                <a:alpha val="40000"/>
              </a:schemeClr>
            </a:glow>
            <a:outerShdw dist="35921" dir="2700000" algn="ctr" rotWithShape="0">
              <a:schemeClr val="bg2"/>
            </a:outerShdw>
          </a:effectLst>
          <a:scene3d>
            <a:camera prst="orthographicFront"/>
            <a:lightRig rig="threePt" dir="t"/>
          </a:scene3d>
          <a:sp3d>
            <a:bevelT w="152400" h="50800" prst="softRound"/>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7824462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50000"/>
            </a:schemeClr>
          </a:solidFill>
          <a:scene3d>
            <a:camera prst="orthographicFront"/>
            <a:lightRig rig="threePt" dir="t"/>
          </a:scene3d>
          <a:sp3d>
            <a:bevelT w="152400" h="50800" prst="softRound"/>
          </a:sp3d>
        </p:spPr>
        <p:txBody>
          <a:bodyPr>
            <a:normAutofit/>
          </a:bodyPr>
          <a:lstStyle/>
          <a:p>
            <a:r>
              <a:rPr lang="es-CO" sz="5400" b="1" dirty="0">
                <a:solidFill>
                  <a:schemeClr val="bg1"/>
                </a:solidFill>
              </a:rPr>
              <a:t>LA MAYOR </a:t>
            </a:r>
            <a:r>
              <a:rPr lang="es-CO" sz="5400" b="1" dirty="0" smtClean="0">
                <a:solidFill>
                  <a:schemeClr val="bg1"/>
                </a:solidFill>
              </a:rPr>
              <a:t>PROMESA</a:t>
            </a:r>
            <a:endParaRPr lang="es-CO" sz="5400" b="1" dirty="0">
              <a:solidFill>
                <a:schemeClr val="bg1"/>
              </a:solidFill>
            </a:endParaRPr>
          </a:p>
        </p:txBody>
      </p:sp>
      <p:sp>
        <p:nvSpPr>
          <p:cNvPr id="3" name="2 Marcador de contenido"/>
          <p:cNvSpPr>
            <a:spLocks noGrp="1"/>
          </p:cNvSpPr>
          <p:nvPr>
            <p:ph idx="1"/>
          </p:nvPr>
        </p:nvSpPr>
        <p:spPr>
          <a:xfrm>
            <a:off x="457200" y="1600200"/>
            <a:ext cx="8229600" cy="4997152"/>
          </a:xfrm>
          <a:solidFill>
            <a:schemeClr val="accent4">
              <a:lumMod val="40000"/>
              <a:lumOff val="60000"/>
            </a:schemeClr>
          </a:solidFill>
          <a:scene3d>
            <a:camera prst="orthographicFront"/>
            <a:lightRig rig="threePt" dir="t"/>
          </a:scene3d>
          <a:sp3d>
            <a:bevelT prst="relaxedInset"/>
          </a:sp3d>
        </p:spPr>
        <p:txBody>
          <a:bodyPr>
            <a:normAutofit fontScale="77500" lnSpcReduction="20000"/>
          </a:bodyPr>
          <a:lstStyle/>
          <a:p>
            <a:pPr marL="0" indent="0" algn="ctr">
              <a:buNone/>
            </a:pPr>
            <a:r>
              <a:rPr lang="es-CO" dirty="0" smtClean="0"/>
              <a:t>En la Santa Biblia aparecen 3565 promesas, unas </a:t>
            </a:r>
            <a:r>
              <a:rPr lang="es-CO" dirty="0"/>
              <a:t>s</a:t>
            </a:r>
            <a:r>
              <a:rPr lang="es-CO" dirty="0" smtClean="0"/>
              <a:t>on condicionales, otras no lo son. </a:t>
            </a:r>
          </a:p>
          <a:p>
            <a:pPr marL="0" indent="0" algn="ctr">
              <a:buNone/>
            </a:pPr>
            <a:r>
              <a:rPr lang="es-CO" dirty="0" smtClean="0"/>
              <a:t>La promesa que trataremos aquí es de carácter incondicional, o sea que se cumplirá aunque tu no lo quieras.</a:t>
            </a:r>
          </a:p>
          <a:p>
            <a:endParaRPr lang="es-CO" dirty="0"/>
          </a:p>
          <a:p>
            <a:pPr marL="0" indent="0" algn="ctr">
              <a:buNone/>
            </a:pPr>
            <a:r>
              <a:rPr lang="es-CO" dirty="0"/>
              <a:t>L</a:t>
            </a:r>
            <a:r>
              <a:rPr lang="es-CO" dirty="0" smtClean="0"/>
              <a:t>a promesas que más me emociona, y me encantaría que se cumpliera ya es la que aparece en </a:t>
            </a:r>
            <a:r>
              <a:rPr lang="es-CO" u="sng" dirty="0" smtClean="0">
                <a:solidFill>
                  <a:srgbClr val="FF0000"/>
                </a:solidFill>
              </a:rPr>
              <a:t>Juan 14:1-3.</a:t>
            </a:r>
          </a:p>
          <a:p>
            <a:pPr marL="0" indent="0" algn="ctr">
              <a:buNone/>
            </a:pPr>
            <a:endParaRPr lang="es-CO" dirty="0" smtClean="0"/>
          </a:p>
          <a:p>
            <a:pPr marL="0" indent="0" algn="ctr">
              <a:buNone/>
            </a:pPr>
            <a:r>
              <a:rPr lang="es-CO" dirty="0" smtClean="0"/>
              <a:t>No </a:t>
            </a:r>
            <a:r>
              <a:rPr lang="es-CO" dirty="0"/>
              <a:t>se turbe vuestro corazón; creéis en Dios, creed también en </a:t>
            </a:r>
            <a:r>
              <a:rPr lang="es-CO" dirty="0" smtClean="0"/>
              <a:t>mí.</a:t>
            </a:r>
            <a:r>
              <a:rPr lang="es-CO" b="1" baseline="30000" dirty="0" smtClean="0"/>
              <a:t>2 </a:t>
            </a:r>
            <a:r>
              <a:rPr lang="es-CO" dirty="0"/>
              <a:t>En la casa de mi Padre </a:t>
            </a:r>
            <a:r>
              <a:rPr lang="es-CO" i="1" u="sng" dirty="0"/>
              <a:t>muchas moradas hay</a:t>
            </a:r>
            <a:r>
              <a:rPr lang="es-CO" dirty="0"/>
              <a:t>; si así no fuera, yo os lo hubiera dicho; voy, pues, a preparar lugar para </a:t>
            </a:r>
            <a:r>
              <a:rPr lang="es-CO" dirty="0" smtClean="0"/>
              <a:t>vosotros.</a:t>
            </a:r>
            <a:r>
              <a:rPr lang="es-CO" b="1" baseline="30000" dirty="0" smtClean="0"/>
              <a:t>3 </a:t>
            </a:r>
            <a:r>
              <a:rPr lang="es-CO" dirty="0"/>
              <a:t>Y si me fuere y os preparare lugar,</a:t>
            </a:r>
            <a:r>
              <a:rPr lang="es-CO" i="1" u="sng" dirty="0"/>
              <a:t> vendré otra vez</a:t>
            </a:r>
            <a:r>
              <a:rPr lang="es-CO" dirty="0"/>
              <a:t>, y os tomaré a mí mismo, para que donde yo estoy, vosotros también estéis. </a:t>
            </a:r>
            <a:r>
              <a:rPr lang="es-CO" dirty="0" smtClean="0"/>
              <a:t> </a:t>
            </a:r>
            <a:endParaRPr lang="es-CO" dirty="0"/>
          </a:p>
          <a:p>
            <a:endParaRPr lang="es-CO" dirty="0"/>
          </a:p>
        </p:txBody>
      </p:sp>
    </p:spTree>
    <p:extLst>
      <p:ext uri="{BB962C8B-B14F-4D97-AF65-F5344CB8AC3E}">
        <p14:creationId xmlns:p14="http://schemas.microsoft.com/office/powerpoint/2010/main" val="3547517743"/>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112568"/>
          </a:xfrm>
          <a:solidFill>
            <a:schemeClr val="accent4">
              <a:lumMod val="40000"/>
              <a:lumOff val="60000"/>
            </a:schemeClr>
          </a:solidFill>
          <a:scene3d>
            <a:camera prst="orthographicFront"/>
            <a:lightRig rig="threePt" dir="t"/>
          </a:scene3d>
          <a:sp3d>
            <a:bevelT w="152400" h="50800" prst="softRound"/>
          </a:sp3d>
        </p:spPr>
        <p:txBody>
          <a:bodyPr>
            <a:normAutofit/>
          </a:bodyPr>
          <a:lstStyle/>
          <a:p>
            <a:pPr marL="0" indent="0" algn="ctr">
              <a:buNone/>
            </a:pPr>
            <a:r>
              <a:rPr lang="es-CO" dirty="0" smtClean="0"/>
              <a:t>Pasaron aproximadamente 65 años después cuando el apóstol Juan estaba preso en la isla de Patmos,  por «</a:t>
            </a:r>
            <a:r>
              <a:rPr lang="es-CO" u="sng" dirty="0" smtClean="0"/>
              <a:t>causa de la Palabra de Dios</a:t>
            </a:r>
            <a:r>
              <a:rPr lang="es-CO" dirty="0" smtClean="0"/>
              <a:t>», y en «</a:t>
            </a:r>
            <a:r>
              <a:rPr lang="es-CO" u="sng" dirty="0" smtClean="0"/>
              <a:t>un día del Señor cayó en </a:t>
            </a:r>
            <a:r>
              <a:rPr lang="es-CO" u="sng" dirty="0"/>
              <a:t>é</a:t>
            </a:r>
            <a:r>
              <a:rPr lang="es-CO" u="sng" dirty="0" smtClean="0"/>
              <a:t>xtasis</a:t>
            </a:r>
            <a:r>
              <a:rPr lang="es-CO" dirty="0" smtClean="0"/>
              <a:t>» </a:t>
            </a:r>
          </a:p>
          <a:p>
            <a:pPr marL="0" indent="0" algn="ctr">
              <a:buNone/>
            </a:pPr>
            <a:r>
              <a:rPr lang="es-CO" dirty="0" smtClean="0">
                <a:solidFill>
                  <a:srgbClr val="FF0000"/>
                </a:solidFill>
              </a:rPr>
              <a:t>(lea Apoc.1:9,10).</a:t>
            </a:r>
            <a:endParaRPr lang="es-CO" dirty="0">
              <a:solidFill>
                <a:srgbClr val="FF0000"/>
              </a:solidFill>
            </a:endParaRPr>
          </a:p>
          <a:p>
            <a:endParaRPr lang="es-CO" dirty="0" smtClean="0"/>
          </a:p>
          <a:p>
            <a:pPr marL="0" indent="0" algn="ctr">
              <a:buNone/>
            </a:pPr>
            <a:r>
              <a:rPr lang="es-CO" dirty="0" smtClean="0"/>
              <a:t>Allí, en aquella visión se le mostro a Juan el cumplimiento de Juan 14:1-3, que tendrá su cumplimiento pleno después del milenio.</a:t>
            </a:r>
            <a:endParaRPr lang="es-CO" dirty="0"/>
          </a:p>
        </p:txBody>
      </p:sp>
    </p:spTree>
    <p:extLst>
      <p:ext uri="{BB962C8B-B14F-4D97-AF65-F5344CB8AC3E}">
        <p14:creationId xmlns:p14="http://schemas.microsoft.com/office/powerpoint/2010/main" val="21737692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512168"/>
          </a:xfrm>
          <a:solidFill>
            <a:schemeClr val="accent4">
              <a:lumMod val="40000"/>
              <a:lumOff val="60000"/>
            </a:schemeClr>
          </a:solidFill>
          <a:scene3d>
            <a:camera prst="orthographicFront"/>
            <a:lightRig rig="threePt" dir="t"/>
          </a:scene3d>
          <a:sp3d>
            <a:bevelT prst="relaxedInset"/>
          </a:sp3d>
        </p:spPr>
        <p:txBody>
          <a:bodyPr>
            <a:normAutofit lnSpcReduction="10000"/>
          </a:bodyPr>
          <a:lstStyle/>
          <a:p>
            <a:pPr marL="0" indent="0" algn="ctr">
              <a:buNone/>
            </a:pPr>
            <a:r>
              <a:rPr lang="es-CO" dirty="0" smtClean="0"/>
              <a:t>Cuanto anhelaba Dios morar en el corazón de sus hijos cuando fueron creados, pero </a:t>
            </a:r>
            <a:r>
              <a:rPr lang="es-CO" dirty="0" smtClean="0">
                <a:solidFill>
                  <a:srgbClr val="FF0000"/>
                </a:solidFill>
              </a:rPr>
              <a:t>Isaías 59:2</a:t>
            </a:r>
            <a:r>
              <a:rPr lang="es-CO" dirty="0" smtClean="0"/>
              <a:t>, dice</a:t>
            </a:r>
            <a:r>
              <a:rPr lang="es-CO" b="1" baseline="30000" dirty="0" smtClean="0"/>
              <a:t>:</a:t>
            </a:r>
            <a:r>
              <a:rPr lang="es-CO" b="1" dirty="0" smtClean="0"/>
              <a:t>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2148918"/>
            <a:ext cx="2664296" cy="2216185"/>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2148919"/>
            <a:ext cx="5184576" cy="2246769"/>
          </a:xfrm>
          <a:prstGeom prst="rect">
            <a:avLst/>
          </a:prstGeom>
        </p:spPr>
        <p:txBody>
          <a:bodyPr wrap="square">
            <a:spAutoFit/>
          </a:bodyPr>
          <a:lstStyle/>
          <a:p>
            <a:r>
              <a:rPr lang="es-CO" sz="2800" dirty="0"/>
              <a:t>«pero vuestras iniquidades han hecho división entre vosotros y vuestro Dios, y vuestros pecados han hecho ocultar de vosotros su rostro para no oír</a:t>
            </a:r>
            <a:r>
              <a:rPr lang="es-CO" sz="2800" dirty="0" smtClean="0"/>
              <a:t>».</a:t>
            </a:r>
            <a:endParaRPr lang="es-CO" sz="2800" dirty="0"/>
          </a:p>
        </p:txBody>
      </p:sp>
      <p:sp>
        <p:nvSpPr>
          <p:cNvPr id="5" name="4 Rectángulo"/>
          <p:cNvSpPr/>
          <p:nvPr/>
        </p:nvSpPr>
        <p:spPr>
          <a:xfrm>
            <a:off x="611560" y="4653136"/>
            <a:ext cx="8064896" cy="1938992"/>
          </a:xfrm>
          <a:prstGeom prst="rect">
            <a:avLst/>
          </a:prstGeom>
          <a:solidFill>
            <a:schemeClr val="accent4">
              <a:lumMod val="40000"/>
              <a:lumOff val="60000"/>
            </a:schemeClr>
          </a:solidFill>
          <a:scene3d>
            <a:camera prst="orthographicFront"/>
            <a:lightRig rig="threePt" dir="t"/>
          </a:scene3d>
          <a:sp3d>
            <a:bevelT w="152400" h="50800" prst="softRound"/>
          </a:sp3d>
        </p:spPr>
        <p:txBody>
          <a:bodyPr wrap="square">
            <a:spAutoFit/>
          </a:bodyPr>
          <a:lstStyle/>
          <a:p>
            <a:r>
              <a:rPr lang="es-CO" sz="2400" dirty="0"/>
              <a:t>Después del pecado Dios en su gran misericordia, estableció el sistema del Santuario, para morar entre nosotros mientras que llega ese glorioso día, en el cual Él volverá a morar permanentemente entre sus hijos. Esto demuestra que el amor de Dios por nosotros es por la eternidad.</a:t>
            </a:r>
          </a:p>
        </p:txBody>
      </p:sp>
    </p:spTree>
    <p:extLst>
      <p:ext uri="{BB962C8B-B14F-4D97-AF65-F5344CB8AC3E}">
        <p14:creationId xmlns:p14="http://schemas.microsoft.com/office/powerpoint/2010/main" val="3976774067"/>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3">
              <a:lumMod val="60000"/>
              <a:lumOff val="40000"/>
            </a:schemeClr>
          </a:solidFill>
          <a:scene3d>
            <a:camera prst="orthographicFront"/>
            <a:lightRig rig="threePt" dir="t"/>
          </a:scene3d>
          <a:sp3d>
            <a:bevelT w="152400" h="50800" prst="softRound"/>
          </a:sp3d>
        </p:spPr>
        <p:txBody>
          <a:bodyPr>
            <a:normAutofit/>
          </a:bodyPr>
          <a:lstStyle/>
          <a:p>
            <a:pPr marL="0" indent="0" algn="ctr">
              <a:buNone/>
            </a:pPr>
            <a:r>
              <a:rPr lang="es-CO" dirty="0"/>
              <a:t> </a:t>
            </a:r>
            <a:r>
              <a:rPr lang="es-CO" dirty="0" smtClean="0"/>
              <a:t>Recuerda que Dios «</a:t>
            </a:r>
            <a:r>
              <a:rPr lang="es-CO" u="sng" dirty="0" smtClean="0"/>
              <a:t>no miente</a:t>
            </a:r>
            <a:r>
              <a:rPr lang="es-CO" dirty="0" smtClean="0"/>
              <a:t>», así lo dice </a:t>
            </a:r>
            <a:r>
              <a:rPr lang="es-CO" dirty="0" smtClean="0">
                <a:solidFill>
                  <a:srgbClr val="FF0000"/>
                </a:solidFill>
              </a:rPr>
              <a:t>(Num.23:19), </a:t>
            </a:r>
            <a:r>
              <a:rPr lang="es-CO" dirty="0" smtClean="0"/>
              <a:t>y además Dios «</a:t>
            </a:r>
            <a:r>
              <a:rPr lang="es-CO" u="sng" dirty="0" smtClean="0"/>
              <a:t>no cambia</a:t>
            </a:r>
            <a:r>
              <a:rPr lang="es-CO" dirty="0" smtClean="0"/>
              <a:t>» lo dice Pablo en </a:t>
            </a:r>
            <a:r>
              <a:rPr lang="es-CO" dirty="0" smtClean="0">
                <a:solidFill>
                  <a:srgbClr val="FF0000"/>
                </a:solidFill>
              </a:rPr>
              <a:t>(Heb.13:8), </a:t>
            </a:r>
            <a:r>
              <a:rPr lang="es-CO" dirty="0" smtClean="0"/>
              <a:t>y el apóstol Santiago en </a:t>
            </a:r>
            <a:r>
              <a:rPr lang="es-CO" dirty="0" smtClean="0">
                <a:solidFill>
                  <a:srgbClr val="FF0000"/>
                </a:solidFill>
              </a:rPr>
              <a:t>(Sant.1:17), </a:t>
            </a:r>
            <a:r>
              <a:rPr lang="es-CO" dirty="0" smtClean="0"/>
              <a:t>por tanto podemos confiar plenamente en sus promesas. </a:t>
            </a:r>
          </a:p>
          <a:p>
            <a:pPr marL="0" indent="0" algn="ctr">
              <a:buNone/>
            </a:pPr>
            <a:r>
              <a:rPr lang="es-CO" dirty="0" smtClean="0"/>
              <a:t>El único que es mentiroso es Satanás</a:t>
            </a:r>
            <a:r>
              <a:rPr lang="es-CO" dirty="0" smtClean="0">
                <a:solidFill>
                  <a:srgbClr val="FF0000"/>
                </a:solidFill>
              </a:rPr>
              <a:t>(Juan 8:44).</a:t>
            </a:r>
          </a:p>
          <a:p>
            <a:pPr marL="0" indent="0">
              <a:buNone/>
            </a:pPr>
            <a:endParaRPr lang="es-CO" dirty="0"/>
          </a:p>
          <a:p>
            <a:pPr marL="0" indent="0" algn="ctr">
              <a:buNone/>
            </a:pPr>
            <a:r>
              <a:rPr lang="es-CO" dirty="0" smtClean="0"/>
              <a:t>Esta promesa Dios la quiere compartir con los coherederos de Cristo lo </a:t>
            </a:r>
            <a:r>
              <a:rPr lang="es-CO" dirty="0"/>
              <a:t>d</a:t>
            </a:r>
            <a:r>
              <a:rPr lang="es-CO" dirty="0" smtClean="0"/>
              <a:t>ice Pablo en </a:t>
            </a:r>
            <a:r>
              <a:rPr lang="es-CO" dirty="0" smtClean="0">
                <a:solidFill>
                  <a:srgbClr val="FF0000"/>
                </a:solidFill>
              </a:rPr>
              <a:t>(Rom.8:17), </a:t>
            </a:r>
            <a:r>
              <a:rPr lang="es-CO" dirty="0" smtClean="0"/>
              <a:t>no con los que luchan sino con los que vencen en la lucha.  </a:t>
            </a:r>
          </a:p>
          <a:p>
            <a:pPr marL="0" indent="0">
              <a:buNone/>
            </a:pPr>
            <a:endParaRPr lang="es-CO" dirty="0"/>
          </a:p>
          <a:p>
            <a:pPr marL="0" indent="0">
              <a:buNone/>
            </a:pPr>
            <a:endParaRPr lang="es-CO" dirty="0"/>
          </a:p>
        </p:txBody>
      </p:sp>
    </p:spTree>
    <p:extLst>
      <p:ext uri="{BB962C8B-B14F-4D97-AF65-F5344CB8AC3E}">
        <p14:creationId xmlns:p14="http://schemas.microsoft.com/office/powerpoint/2010/main" val="2988637281"/>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3">
              <a:lumMod val="60000"/>
              <a:lumOff val="40000"/>
            </a:schemeClr>
          </a:solidFill>
          <a:scene3d>
            <a:camera prst="orthographicFront"/>
            <a:lightRig rig="threePt" dir="t"/>
          </a:scene3d>
          <a:sp3d>
            <a:bevelT prst="relaxedInset"/>
          </a:sp3d>
        </p:spPr>
        <p:txBody>
          <a:bodyPr>
            <a:normAutofit fontScale="85000" lnSpcReduction="20000"/>
          </a:bodyPr>
          <a:lstStyle/>
          <a:p>
            <a:pPr marL="0" indent="0">
              <a:buNone/>
            </a:pPr>
            <a:r>
              <a:rPr lang="es-CO" sz="4000" b="1" dirty="0" smtClean="0">
                <a:solidFill>
                  <a:srgbClr val="FF0000"/>
                </a:solidFill>
              </a:rPr>
              <a:t>Apoc.21: 1-5.</a:t>
            </a:r>
          </a:p>
          <a:p>
            <a:pPr marL="0" indent="0">
              <a:buNone/>
            </a:pPr>
            <a:r>
              <a:rPr lang="es-CO" dirty="0"/>
              <a:t>Vi un cielo nuevo y una tierra nueva; porque el primer cielo y la primera tierra pasaron, y el mar ya no existía más. </a:t>
            </a:r>
            <a:r>
              <a:rPr lang="es-CO" b="1" baseline="30000" dirty="0" smtClean="0"/>
              <a:t>2 </a:t>
            </a:r>
            <a:r>
              <a:rPr lang="es-CO" dirty="0"/>
              <a:t>Y yo Juan vi la santa ciudad, la nueva Jerusalén, descender del cielo, de Dios, dispuesta como una esposa ataviada para su marido</a:t>
            </a:r>
            <a:r>
              <a:rPr lang="es-CO" dirty="0" smtClean="0"/>
              <a:t>.</a:t>
            </a:r>
            <a:endParaRPr lang="es-CO" dirty="0"/>
          </a:p>
          <a:p>
            <a:endParaRPr lang="es-CO" b="1" baseline="30000" dirty="0" smtClean="0"/>
          </a:p>
          <a:p>
            <a:r>
              <a:rPr lang="es-CO" b="1" baseline="30000" dirty="0" smtClean="0">
                <a:solidFill>
                  <a:srgbClr val="FF0000"/>
                </a:solidFill>
              </a:rPr>
              <a:t>3 </a:t>
            </a:r>
            <a:r>
              <a:rPr lang="es-CO" b="1" dirty="0">
                <a:solidFill>
                  <a:srgbClr val="FF0000"/>
                </a:solidFill>
              </a:rPr>
              <a:t>Y oí una gran voz del cielo que decía: He aquí el tabernáculo de Dios con los hombres, y él morará con ellos; y ellos serán su pueblo, y Dios mismo estará con ellos como su </a:t>
            </a:r>
            <a:r>
              <a:rPr lang="es-CO" b="1" dirty="0" smtClean="0">
                <a:solidFill>
                  <a:srgbClr val="FF0000"/>
                </a:solidFill>
              </a:rPr>
              <a:t>Dios.</a:t>
            </a:r>
            <a:r>
              <a:rPr lang="es-CO" b="1" dirty="0">
                <a:solidFill>
                  <a:srgbClr val="FF0000"/>
                </a:solidFill>
              </a:rPr>
              <a:t> </a:t>
            </a:r>
            <a:r>
              <a:rPr lang="es-CO" b="1" baseline="30000" dirty="0" smtClean="0">
                <a:solidFill>
                  <a:srgbClr val="FF0000"/>
                </a:solidFill>
              </a:rPr>
              <a:t>4 </a:t>
            </a:r>
            <a:r>
              <a:rPr lang="es-CO" b="1" dirty="0">
                <a:solidFill>
                  <a:srgbClr val="FF0000"/>
                </a:solidFill>
              </a:rPr>
              <a:t>Enjugará Dios toda lágrima de los ojos de ellos; y ya no habrá muerte, ni habrá más llanto, ni clamor, ni dolor; porque las primeras cosas pasaron. </a:t>
            </a:r>
          </a:p>
          <a:p>
            <a:pPr marL="0" indent="0">
              <a:buNone/>
            </a:pPr>
            <a:endParaRPr lang="es-CO" b="1" baseline="30000" dirty="0" smtClean="0"/>
          </a:p>
          <a:p>
            <a:pPr marL="0" indent="0">
              <a:buNone/>
            </a:pPr>
            <a:r>
              <a:rPr lang="es-CO" b="1" baseline="30000" dirty="0" smtClean="0"/>
              <a:t>5 </a:t>
            </a:r>
            <a:r>
              <a:rPr lang="es-CO" dirty="0"/>
              <a:t>Y el que estaba sentado en el trono dijo: </a:t>
            </a:r>
            <a:r>
              <a:rPr lang="es-CO" u="sng" dirty="0"/>
              <a:t>He aquí, yo hago nuevas todas las cosas</a:t>
            </a:r>
            <a:r>
              <a:rPr lang="es-CO" dirty="0"/>
              <a:t>. Y me dijo: Escribe; porque estas palabras son fieles y verdaderas.</a:t>
            </a:r>
          </a:p>
        </p:txBody>
      </p:sp>
    </p:spTree>
    <p:extLst>
      <p:ext uri="{BB962C8B-B14F-4D97-AF65-F5344CB8AC3E}">
        <p14:creationId xmlns:p14="http://schemas.microsoft.com/office/powerpoint/2010/main" val="1364108238"/>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t>Esta será la morada de los hijos de Dios por la eternidad</a:t>
            </a:r>
            <a:endParaRPr lang="es-CO" b="1"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844824"/>
            <a:ext cx="8136904" cy="4608511"/>
          </a:xfrm>
          <a:prstGeom prst="rect">
            <a:avLst/>
          </a:prstGeom>
          <a:noFill/>
          <a:ln>
            <a:noFill/>
          </a:ln>
          <a:effectLst>
            <a:glow rad="228600">
              <a:schemeClr val="accent1">
                <a:satMod val="175000"/>
                <a:alpha val="40000"/>
              </a:schemeClr>
            </a:glow>
            <a:outerShdw dist="35921" dir="2700000" algn="ctr" rotWithShape="0">
              <a:schemeClr val="bg2"/>
            </a:outerShdw>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8338570"/>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770984" cy="2952328"/>
          </a:xfrm>
          <a:solidFill>
            <a:schemeClr val="accent3">
              <a:lumMod val="60000"/>
              <a:lumOff val="40000"/>
            </a:schemeClr>
          </a:solidFill>
          <a:scene3d>
            <a:camera prst="orthographicFront"/>
            <a:lightRig rig="threePt" dir="t"/>
          </a:scene3d>
          <a:sp3d>
            <a:bevelT w="152400" h="50800" prst="softRound"/>
          </a:sp3d>
        </p:spPr>
        <p:txBody>
          <a:bodyPr>
            <a:normAutofit fontScale="85000" lnSpcReduction="20000"/>
          </a:bodyPr>
          <a:lstStyle/>
          <a:p>
            <a:pPr marL="0" indent="0">
              <a:buNone/>
            </a:pPr>
            <a:r>
              <a:rPr lang="es-CO" dirty="0" smtClean="0"/>
              <a:t>Entre nosotros una de las cosas que más llama la </a:t>
            </a:r>
            <a:r>
              <a:rPr lang="es-CO" dirty="0"/>
              <a:t>a</a:t>
            </a:r>
            <a:r>
              <a:rPr lang="es-CO" dirty="0" smtClean="0"/>
              <a:t>tención es un matrimonio, y los familiares y amigos más allegados están expectantes a la llegada de los novios, fijan la mirada en la novia, su vestido, su peinado y sus joyas. Ninguna mujer es fea, y menos en esta ocasión tan especial.</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6126" y="476672"/>
            <a:ext cx="2278360" cy="3168352"/>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85575" y="3933056"/>
            <a:ext cx="8208911" cy="2554545"/>
          </a:xfrm>
          <a:prstGeom prst="rect">
            <a:avLst/>
          </a:prstGeom>
          <a:solidFill>
            <a:schemeClr val="bg2">
              <a:lumMod val="90000"/>
            </a:schemeClr>
          </a:solidFill>
          <a:scene3d>
            <a:camera prst="orthographicFront"/>
            <a:lightRig rig="threePt" dir="t"/>
          </a:scene3d>
          <a:sp3d>
            <a:bevelT prst="relaxedInset"/>
          </a:sp3d>
        </p:spPr>
        <p:txBody>
          <a:bodyPr wrap="square">
            <a:spAutoFit/>
          </a:bodyPr>
          <a:lstStyle/>
          <a:p>
            <a:r>
              <a:rPr lang="es-CO" sz="3200" dirty="0"/>
              <a:t>Dios nos presenta a la novia como un </a:t>
            </a:r>
            <a:r>
              <a:rPr lang="es-CO" sz="3200" dirty="0" smtClean="0"/>
              <a:t>pálido </a:t>
            </a:r>
            <a:r>
              <a:rPr lang="es-CO" sz="3200" dirty="0"/>
              <a:t>ejemplo de lo que será la Santa ciudad de Jerusalén, engalanada como una esposa ataviada para su marido, donde </a:t>
            </a:r>
            <a:r>
              <a:rPr lang="es-CO" sz="3200" dirty="0" smtClean="0"/>
              <a:t>están </a:t>
            </a:r>
            <a:r>
              <a:rPr lang="es-CO" sz="3200" dirty="0"/>
              <a:t>las casas que Jesús prometió a sus hijos en </a:t>
            </a:r>
            <a:r>
              <a:rPr lang="es-CO" sz="3200" dirty="0">
                <a:solidFill>
                  <a:srgbClr val="FF0000"/>
                </a:solidFill>
              </a:rPr>
              <a:t>Juan 14:1-3</a:t>
            </a:r>
            <a:r>
              <a:rPr lang="es-CO" sz="3200" dirty="0"/>
              <a:t>. </a:t>
            </a:r>
          </a:p>
        </p:txBody>
      </p:sp>
    </p:spTree>
    <p:extLst>
      <p:ext uri="{BB962C8B-B14F-4D97-AF65-F5344CB8AC3E}">
        <p14:creationId xmlns:p14="http://schemas.microsoft.com/office/powerpoint/2010/main" val="183475522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80729"/>
            <a:ext cx="8229600" cy="4680520"/>
          </a:xfrm>
          <a:solidFill>
            <a:schemeClr val="accent3">
              <a:lumMod val="60000"/>
              <a:lumOff val="40000"/>
            </a:schemeClr>
          </a:solidFill>
          <a:scene3d>
            <a:camera prst="orthographicFront"/>
            <a:lightRig rig="threePt" dir="t"/>
          </a:scene3d>
          <a:sp3d>
            <a:bevelT prst="relaxedInset"/>
          </a:sp3d>
        </p:spPr>
        <p:txBody>
          <a:bodyPr>
            <a:normAutofit/>
          </a:bodyPr>
          <a:lstStyle/>
          <a:p>
            <a:pPr marL="0" indent="0">
              <a:buNone/>
            </a:pPr>
            <a:r>
              <a:rPr lang="es-CO" dirty="0" smtClean="0"/>
              <a:t>Donde Jesús, como el esposo, morara con su esposas, la iglesia, por la eternidad. «</a:t>
            </a:r>
            <a:r>
              <a:rPr lang="es-CO" u="sng" dirty="0" smtClean="0"/>
              <a:t>Ellos serán su pueblo, y Dios mismo estará con ellos, y será su Dios</a:t>
            </a:r>
            <a:r>
              <a:rPr lang="es-CO" dirty="0" smtClean="0"/>
              <a:t>» Amen.</a:t>
            </a:r>
          </a:p>
          <a:p>
            <a:endParaRPr lang="es-CO" dirty="0"/>
          </a:p>
          <a:p>
            <a:pPr marL="800100" lvl="2" indent="0">
              <a:buNone/>
            </a:pPr>
            <a:r>
              <a:rPr lang="es-CO" sz="3200" dirty="0" smtClean="0"/>
              <a:t>«Enjugará </a:t>
            </a:r>
            <a:r>
              <a:rPr lang="es-CO" sz="3200" dirty="0"/>
              <a:t>Dios toda lágrima de los ojos de ellos; </a:t>
            </a:r>
            <a:r>
              <a:rPr lang="es-CO" sz="3200" u="sng" dirty="0"/>
              <a:t>y ya no habrá muerte, ni habrá más llanto, ni clamor, ni dolor</a:t>
            </a:r>
            <a:r>
              <a:rPr lang="es-CO" sz="3200" dirty="0"/>
              <a:t>; porque las primeras cosas </a:t>
            </a:r>
            <a:r>
              <a:rPr lang="es-CO" sz="3200" dirty="0" smtClean="0"/>
              <a:t>pasaron». Amen.</a:t>
            </a:r>
            <a:endParaRPr lang="es-CO" sz="3200" dirty="0"/>
          </a:p>
        </p:txBody>
      </p:sp>
    </p:spTree>
    <p:extLst>
      <p:ext uri="{BB962C8B-B14F-4D97-AF65-F5344CB8AC3E}">
        <p14:creationId xmlns:p14="http://schemas.microsoft.com/office/powerpoint/2010/main" val="2326309997"/>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3">
              <a:lumMod val="60000"/>
              <a:lumOff val="40000"/>
            </a:schemeClr>
          </a:solidFill>
          <a:scene3d>
            <a:camera prst="orthographicFront"/>
            <a:lightRig rig="threePt" dir="t"/>
          </a:scene3d>
          <a:sp3d>
            <a:bevelT prst="relaxedInset"/>
          </a:sp3d>
        </p:spPr>
        <p:txBody>
          <a:bodyPr>
            <a:normAutofit fontScale="92500" lnSpcReduction="20000"/>
          </a:bodyPr>
          <a:lstStyle/>
          <a:p>
            <a:pPr marL="0" indent="0" algn="ctr">
              <a:buNone/>
            </a:pPr>
            <a:r>
              <a:rPr lang="es-CO" dirty="0" smtClean="0"/>
              <a:t>Se cumplirá lo dicho por el profeta Isaías 3686 años antes en </a:t>
            </a:r>
            <a:r>
              <a:rPr lang="es-CO" dirty="0" smtClean="0">
                <a:solidFill>
                  <a:srgbClr val="FF0000"/>
                </a:solidFill>
              </a:rPr>
              <a:t>Isaías 25:8</a:t>
            </a:r>
            <a:r>
              <a:rPr lang="es-CO" dirty="0" smtClean="0"/>
              <a:t>. </a:t>
            </a:r>
          </a:p>
          <a:p>
            <a:pPr marL="0" indent="0" algn="ctr">
              <a:buNone/>
            </a:pPr>
            <a:r>
              <a:rPr lang="es-CO" b="1" baseline="30000" dirty="0" smtClean="0"/>
              <a:t> «</a:t>
            </a:r>
            <a:r>
              <a:rPr lang="es-CO" b="1" dirty="0" smtClean="0"/>
              <a:t>Destruirá </a:t>
            </a:r>
            <a:r>
              <a:rPr lang="es-CO" b="1" dirty="0"/>
              <a:t>a la muerte para siempre; y enjugará Jehová el Señor toda lágrima de todos los rostros; y quitará la afrenta de su pueblo de toda la tierra; porque Jehová lo ha </a:t>
            </a:r>
            <a:r>
              <a:rPr lang="es-CO" b="1" dirty="0" smtClean="0"/>
              <a:t>dicho</a:t>
            </a:r>
            <a:r>
              <a:rPr lang="es-CO" dirty="0" smtClean="0"/>
              <a:t>».</a:t>
            </a:r>
          </a:p>
          <a:p>
            <a:pPr marL="0" indent="0" algn="ctr">
              <a:buNone/>
            </a:pPr>
            <a:endParaRPr lang="es-CO" dirty="0" smtClean="0"/>
          </a:p>
          <a:p>
            <a:pPr marL="0" indent="0" algn="ctr">
              <a:buNone/>
            </a:pPr>
            <a:r>
              <a:rPr lang="es-CO" b="1" u="sng" dirty="0" smtClean="0"/>
              <a:t>Tres cosas hará Dios por su pueblo:</a:t>
            </a:r>
          </a:p>
          <a:p>
            <a:pPr marL="0" indent="0" algn="ctr">
              <a:buNone/>
            </a:pPr>
            <a:r>
              <a:rPr lang="es-CO" sz="3900" b="1" dirty="0" smtClean="0"/>
              <a:t> (a), </a:t>
            </a:r>
            <a:r>
              <a:rPr lang="es-CO" dirty="0" smtClean="0">
                <a:solidFill>
                  <a:srgbClr val="FF0000"/>
                </a:solidFill>
              </a:rPr>
              <a:t>destruirá la muerte para siempre </a:t>
            </a:r>
          </a:p>
          <a:p>
            <a:pPr marL="0" indent="0" algn="ctr">
              <a:buNone/>
            </a:pPr>
            <a:r>
              <a:rPr lang="es-CO" sz="3900" b="1" dirty="0" smtClean="0"/>
              <a:t>(b), </a:t>
            </a:r>
            <a:r>
              <a:rPr lang="es-CO" dirty="0" smtClean="0">
                <a:solidFill>
                  <a:srgbClr val="FF0000"/>
                </a:solidFill>
              </a:rPr>
              <a:t>enjugará Dios toda lagrima de TODOS los rostros  y</a:t>
            </a:r>
            <a:r>
              <a:rPr lang="es-CO" dirty="0" smtClean="0"/>
              <a:t> </a:t>
            </a:r>
          </a:p>
          <a:p>
            <a:pPr marL="0" indent="0" algn="ctr">
              <a:buNone/>
            </a:pPr>
            <a:r>
              <a:rPr lang="es-CO" sz="3800" b="1" dirty="0" smtClean="0"/>
              <a:t>(c), </a:t>
            </a:r>
            <a:r>
              <a:rPr lang="es-CO" dirty="0" smtClean="0">
                <a:solidFill>
                  <a:srgbClr val="FF0000"/>
                </a:solidFill>
              </a:rPr>
              <a:t>quitará la afrenta -Vergüenza </a:t>
            </a:r>
            <a:r>
              <a:rPr lang="es-CO" dirty="0">
                <a:solidFill>
                  <a:srgbClr val="FF0000"/>
                </a:solidFill>
              </a:rPr>
              <a:t>y </a:t>
            </a:r>
            <a:r>
              <a:rPr lang="es-CO" dirty="0" smtClean="0">
                <a:solidFill>
                  <a:srgbClr val="FF0000"/>
                </a:solidFill>
              </a:rPr>
              <a:t>deshonor- de su pueblo.</a:t>
            </a:r>
            <a:endParaRPr lang="es-CO" dirty="0">
              <a:solidFill>
                <a:srgbClr val="FF0000"/>
              </a:solidFill>
            </a:endParaRPr>
          </a:p>
        </p:txBody>
      </p:sp>
    </p:spTree>
    <p:extLst>
      <p:ext uri="{BB962C8B-B14F-4D97-AF65-F5344CB8AC3E}">
        <p14:creationId xmlns:p14="http://schemas.microsoft.com/office/powerpoint/2010/main" val="4943766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9" dur="500"/>
                                        <p:tgtEl>
                                          <p:spTgt spid="3">
                                            <p:txEl>
                                              <p:pRg st="3" end="3"/>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calcmode="lin" valueType="num">
                                      <p:cBhvr>
                                        <p:cTn id="12"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14" dur="500"/>
                                        <p:tgtEl>
                                          <p:spTgt spid="3">
                                            <p:txEl>
                                              <p:pRg st="4" end="4"/>
                                            </p:txEl>
                                          </p:spTgt>
                                        </p:tgtEl>
                                      </p:cBhvr>
                                    </p:animEffect>
                                  </p:childTnLst>
                                </p:cTn>
                              </p:par>
                              <p:par>
                                <p:cTn id="15" presetID="53" presetClass="entr" presetSubtype="16"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 calcmode="lin" valueType="num">
                                      <p:cBhvr>
                                        <p:cTn id="1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9" dur="500"/>
                                        <p:tgtEl>
                                          <p:spTgt spid="3">
                                            <p:txEl>
                                              <p:pRg st="5" end="5"/>
                                            </p:txEl>
                                          </p:spTgt>
                                        </p:tgtEl>
                                      </p:cBhvr>
                                    </p:animEffect>
                                  </p:childTnLst>
                                </p:cTn>
                              </p:par>
                              <p:par>
                                <p:cTn id="20" presetID="53" presetClass="entr" presetSubtype="16"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 calcmode="lin" valueType="num">
                                      <p:cBhvr>
                                        <p:cTn id="22"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3"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40000"/>
              <a:lumOff val="60000"/>
            </a:schemeClr>
          </a:solidFill>
          <a:scene3d>
            <a:camera prst="orthographicFront"/>
            <a:lightRig rig="threePt" dir="t"/>
          </a:scene3d>
          <a:sp3d>
            <a:bevelT prst="angle"/>
          </a:sp3d>
        </p:spPr>
        <p:txBody>
          <a:bodyPr>
            <a:normAutofit fontScale="92500" lnSpcReduction="20000"/>
          </a:bodyPr>
          <a:lstStyle/>
          <a:p>
            <a:pPr marL="0" indent="0" algn="ctr">
              <a:buNone/>
            </a:pPr>
            <a:r>
              <a:rPr lang="es-CO" dirty="0" smtClean="0"/>
              <a:t>El estaba sentado en el trono dijo: «Escribe</a:t>
            </a:r>
            <a:r>
              <a:rPr lang="es-CO" dirty="0"/>
              <a:t>; </a:t>
            </a:r>
            <a:r>
              <a:rPr lang="es-CO" u="sng" dirty="0"/>
              <a:t>porque estas palabras son fieles y </a:t>
            </a:r>
            <a:r>
              <a:rPr lang="es-CO" u="sng" dirty="0" smtClean="0"/>
              <a:t>verdaderas</a:t>
            </a:r>
            <a:r>
              <a:rPr lang="es-CO" dirty="0" smtClean="0"/>
              <a:t>».</a:t>
            </a:r>
          </a:p>
          <a:p>
            <a:pPr algn="ctr"/>
            <a:endParaRPr lang="es-CO" dirty="0"/>
          </a:p>
          <a:p>
            <a:pPr marL="0" indent="0" algn="ctr">
              <a:buNone/>
            </a:pPr>
            <a:r>
              <a:rPr lang="es-CO" dirty="0"/>
              <a:t>Y me dijo: </a:t>
            </a:r>
            <a:r>
              <a:rPr lang="es-CO" dirty="0" smtClean="0"/>
              <a:t>«… </a:t>
            </a:r>
            <a:r>
              <a:rPr lang="es-CO" dirty="0"/>
              <a:t>Al que tiene sed, le daré gratuitamente de la fuente del agua de </a:t>
            </a:r>
            <a:r>
              <a:rPr lang="es-CO" dirty="0" smtClean="0"/>
              <a:t>vida» </a:t>
            </a:r>
            <a:r>
              <a:rPr lang="es-CO" dirty="0" smtClean="0">
                <a:solidFill>
                  <a:srgbClr val="FF0000"/>
                </a:solidFill>
              </a:rPr>
              <a:t>(Verso 7). </a:t>
            </a:r>
          </a:p>
          <a:p>
            <a:pPr marL="0" indent="0" algn="ctr">
              <a:buNone/>
            </a:pPr>
            <a:r>
              <a:rPr lang="es-CO" dirty="0" smtClean="0"/>
              <a:t>Esta invitación había sido hecha también hacía muchos años por el profeta </a:t>
            </a:r>
            <a:r>
              <a:rPr lang="es-CO" dirty="0" smtClean="0">
                <a:solidFill>
                  <a:srgbClr val="FF0000"/>
                </a:solidFill>
              </a:rPr>
              <a:t>Isaías 55:1</a:t>
            </a:r>
            <a:r>
              <a:rPr lang="es-CO" dirty="0" smtClean="0"/>
              <a:t>. </a:t>
            </a:r>
            <a:r>
              <a:rPr lang="es-CO" dirty="0"/>
              <a:t>"¡Venid, todos los </a:t>
            </a:r>
            <a:r>
              <a:rPr lang="es-CO" dirty="0" smtClean="0"/>
              <a:t>sedientos, venid </a:t>
            </a:r>
            <a:r>
              <a:rPr lang="es-CO" dirty="0"/>
              <a:t>a las aguas</a:t>
            </a:r>
            <a:r>
              <a:rPr lang="es-CO" dirty="0" smtClean="0"/>
              <a:t>! </a:t>
            </a:r>
            <a:r>
              <a:rPr lang="es-CO" dirty="0"/>
              <a:t>Aunque no tengáis dinero, ¡venid, </a:t>
            </a:r>
            <a:r>
              <a:rPr lang="es-CO" dirty="0" smtClean="0"/>
              <a:t>comprad </a:t>
            </a:r>
            <a:r>
              <a:rPr lang="es-CO" dirty="0"/>
              <a:t>y comed! </a:t>
            </a:r>
            <a:r>
              <a:rPr lang="es-CO" dirty="0" smtClean="0"/>
              <a:t>¡</a:t>
            </a:r>
            <a:r>
              <a:rPr lang="es-CO" dirty="0"/>
              <a:t>Venid, comprad sin dinero y sin pagar</a:t>
            </a:r>
            <a:r>
              <a:rPr lang="es-CO" dirty="0" smtClean="0"/>
              <a:t>, vino </a:t>
            </a:r>
            <a:r>
              <a:rPr lang="es-CO" dirty="0"/>
              <a:t>y </a:t>
            </a:r>
            <a:r>
              <a:rPr lang="es-CO" dirty="0" smtClean="0"/>
              <a:t>leche!</a:t>
            </a:r>
            <a:r>
              <a:rPr lang="es-CO" baseline="30000" dirty="0"/>
              <a:t> </a:t>
            </a:r>
            <a:r>
              <a:rPr lang="es-CO" dirty="0" smtClean="0"/>
              <a:t>   </a:t>
            </a:r>
          </a:p>
          <a:p>
            <a:pPr marL="0" indent="0">
              <a:buNone/>
            </a:pPr>
            <a:endParaRPr lang="es-CO" dirty="0"/>
          </a:p>
          <a:p>
            <a:pPr marL="0" indent="0" algn="ctr">
              <a:buNone/>
            </a:pPr>
            <a:r>
              <a:rPr lang="es-CO" dirty="0" smtClean="0"/>
              <a:t>Note que </a:t>
            </a:r>
            <a:r>
              <a:rPr lang="es-CO" dirty="0" smtClean="0"/>
              <a:t>el sueño de Dios es </a:t>
            </a:r>
            <a:r>
              <a:rPr lang="es-CO" dirty="0" smtClean="0"/>
              <a:t>compartir su morada con todos los hombres. </a:t>
            </a:r>
            <a:endParaRPr lang="es-CO" dirty="0"/>
          </a:p>
        </p:txBody>
      </p:sp>
    </p:spTree>
    <p:extLst>
      <p:ext uri="{BB962C8B-B14F-4D97-AF65-F5344CB8AC3E}">
        <p14:creationId xmlns:p14="http://schemas.microsoft.com/office/powerpoint/2010/main" val="1052145887"/>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340768"/>
            <a:ext cx="8229600" cy="4525963"/>
          </a:xfrm>
          <a:solidFill>
            <a:schemeClr val="bg2">
              <a:lumMod val="75000"/>
            </a:schemeClr>
          </a:solidFill>
          <a:scene3d>
            <a:camera prst="orthographicFront"/>
            <a:lightRig rig="threePt" dir="t"/>
          </a:scene3d>
          <a:sp3d>
            <a:bevelT prst="relaxedInset"/>
          </a:sp3d>
        </p:spPr>
        <p:txBody>
          <a:bodyPr/>
          <a:lstStyle/>
          <a:p>
            <a:pPr marL="0" indent="0" algn="ctr">
              <a:buNone/>
            </a:pPr>
            <a:r>
              <a:rPr lang="es-CO" b="1" baseline="30000" dirty="0"/>
              <a:t> </a:t>
            </a:r>
            <a:r>
              <a:rPr lang="es-CO" b="1" dirty="0" smtClean="0"/>
              <a:t>    </a:t>
            </a:r>
            <a:r>
              <a:rPr lang="es-CO" b="1" dirty="0" smtClean="0">
                <a:solidFill>
                  <a:srgbClr val="FF0000"/>
                </a:solidFill>
              </a:rPr>
              <a:t>Apoc.21:7</a:t>
            </a:r>
            <a:r>
              <a:rPr lang="es-CO" b="1" dirty="0" smtClean="0"/>
              <a:t> dice: «</a:t>
            </a:r>
            <a:r>
              <a:rPr lang="es-CO" dirty="0" smtClean="0"/>
              <a:t>El </a:t>
            </a:r>
            <a:r>
              <a:rPr lang="es-CO" i="1" u="sng" dirty="0" smtClean="0"/>
              <a:t>vencedor</a:t>
            </a:r>
            <a:r>
              <a:rPr lang="es-CO" baseline="30000" dirty="0"/>
              <a:t> </a:t>
            </a:r>
            <a:r>
              <a:rPr lang="es-CO" dirty="0" smtClean="0"/>
              <a:t>heredará </a:t>
            </a:r>
            <a:r>
              <a:rPr lang="es-CO" dirty="0"/>
              <a:t>todas las cosas, y yo seré su Dios y él será mi </a:t>
            </a:r>
            <a:r>
              <a:rPr lang="es-CO" dirty="0" smtClean="0"/>
              <a:t>hijo» </a:t>
            </a:r>
            <a:endParaRPr lang="es-CO" dirty="0" smtClean="0"/>
          </a:p>
          <a:p>
            <a:pPr marL="0" indent="0" algn="ctr">
              <a:buNone/>
            </a:pPr>
            <a:r>
              <a:rPr lang="es-CO" dirty="0" smtClean="0"/>
              <a:t>Note </a:t>
            </a:r>
            <a:r>
              <a:rPr lang="es-CO" dirty="0" smtClean="0"/>
              <a:t>que esta maravillosa promesa es para el «vencedor», </a:t>
            </a:r>
            <a:r>
              <a:rPr lang="es-CO" dirty="0" smtClean="0"/>
              <a:t>para el que se esfuerza, para el que persevera, por </a:t>
            </a:r>
            <a:r>
              <a:rPr lang="es-CO" dirty="0" smtClean="0"/>
              <a:t>tanto no te conformes con haberte bautizado,  debes perseverar haciendo </a:t>
            </a:r>
            <a:r>
              <a:rPr lang="es-CO" u="sng" dirty="0" smtClean="0"/>
              <a:t>todo</a:t>
            </a:r>
            <a:r>
              <a:rPr lang="es-CO" dirty="0" smtClean="0"/>
              <a:t> lo que le agrada a </a:t>
            </a:r>
            <a:r>
              <a:rPr lang="es-CO" dirty="0" smtClean="0"/>
              <a:t>Dios, todos los días.</a:t>
            </a:r>
          </a:p>
          <a:p>
            <a:pPr marL="0" indent="0" algn="ctr">
              <a:buNone/>
            </a:pPr>
            <a:r>
              <a:rPr lang="es-CO" b="1" dirty="0" smtClean="0">
                <a:solidFill>
                  <a:srgbClr val="FF0000"/>
                </a:solidFill>
              </a:rPr>
              <a:t> </a:t>
            </a:r>
            <a:r>
              <a:rPr lang="es-CO" b="1" dirty="0" smtClean="0">
                <a:solidFill>
                  <a:srgbClr val="FF0000"/>
                </a:solidFill>
              </a:rPr>
              <a:t>(lea Mat.7:21 y 24.13). </a:t>
            </a:r>
            <a:endParaRPr lang="es-CO" b="1" dirty="0">
              <a:solidFill>
                <a:srgbClr val="FF0000"/>
              </a:solidFill>
            </a:endParaRPr>
          </a:p>
        </p:txBody>
      </p:sp>
    </p:spTree>
    <p:extLst>
      <p:ext uri="{BB962C8B-B14F-4D97-AF65-F5344CB8AC3E}">
        <p14:creationId xmlns:p14="http://schemas.microsoft.com/office/powerpoint/2010/main" val="1632326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4">
              <a:lumMod val="40000"/>
              <a:lumOff val="60000"/>
            </a:schemeClr>
          </a:solidFill>
          <a:scene3d>
            <a:camera prst="orthographicFront"/>
            <a:lightRig rig="threePt" dir="t"/>
          </a:scene3d>
          <a:sp3d>
            <a:bevelT prst="relaxedInset"/>
          </a:sp3d>
        </p:spPr>
        <p:txBody>
          <a:bodyPr>
            <a:normAutofit fontScale="92500" lnSpcReduction="20000"/>
          </a:bodyPr>
          <a:lstStyle/>
          <a:p>
            <a:pPr marL="0" indent="0">
              <a:buNone/>
            </a:pPr>
            <a:r>
              <a:rPr lang="es-CO" b="1" dirty="0" smtClean="0">
                <a:solidFill>
                  <a:srgbClr val="FF0000"/>
                </a:solidFill>
              </a:rPr>
              <a:t>Apoc.21:8</a:t>
            </a:r>
            <a:r>
              <a:rPr lang="es-CO" dirty="0" smtClean="0"/>
              <a:t>.</a:t>
            </a:r>
            <a:r>
              <a:rPr lang="es-CO" b="1" baseline="30000" dirty="0"/>
              <a:t> </a:t>
            </a:r>
            <a:r>
              <a:rPr lang="es-CO" b="1" baseline="30000" dirty="0" smtClean="0"/>
              <a:t>«</a:t>
            </a:r>
            <a:r>
              <a:rPr lang="es-CO" i="1" dirty="0" smtClean="0"/>
              <a:t>Pero </a:t>
            </a:r>
            <a:r>
              <a:rPr lang="es-CO" i="1" dirty="0"/>
              <a:t>los cobardes e incrédulos, los abominables y homicidas, los fornicarios y hechiceros, los idólatras y todos los </a:t>
            </a:r>
            <a:r>
              <a:rPr lang="es-CO" i="1" dirty="0" smtClean="0"/>
              <a:t>mentirosos</a:t>
            </a:r>
            <a:r>
              <a:rPr lang="es-CO" i="1" baseline="30000" dirty="0"/>
              <a:t> </a:t>
            </a:r>
            <a:r>
              <a:rPr lang="es-CO" i="1" dirty="0" smtClean="0"/>
              <a:t> </a:t>
            </a:r>
            <a:r>
              <a:rPr lang="es-CO" i="1" dirty="0"/>
              <a:t>tendrán su parte en el lago que arde con fuego y azufre, que es la muerte </a:t>
            </a:r>
            <a:r>
              <a:rPr lang="es-CO" i="1" dirty="0" smtClean="0"/>
              <a:t>segunda</a:t>
            </a:r>
            <a:r>
              <a:rPr lang="es-CO" dirty="0" smtClean="0"/>
              <a:t>».</a:t>
            </a:r>
          </a:p>
          <a:p>
            <a:endParaRPr lang="es-CO" dirty="0"/>
          </a:p>
          <a:p>
            <a:pPr marL="800100" lvl="2" indent="0">
              <a:buNone/>
            </a:pPr>
            <a:r>
              <a:rPr lang="es-CO" sz="2800" b="1" dirty="0" smtClean="0"/>
              <a:t>¿Quiénes son los cobardes?</a:t>
            </a:r>
            <a:r>
              <a:rPr lang="es-CO" sz="2800" dirty="0" smtClean="0"/>
              <a:t> </a:t>
            </a:r>
            <a:r>
              <a:rPr lang="es-CO" sz="2800" dirty="0" smtClean="0">
                <a:solidFill>
                  <a:srgbClr val="FF0000"/>
                </a:solidFill>
              </a:rPr>
              <a:t>Los </a:t>
            </a:r>
            <a:r>
              <a:rPr lang="es-CO" sz="2800" dirty="0" smtClean="0">
                <a:solidFill>
                  <a:srgbClr val="FF0000"/>
                </a:solidFill>
              </a:rPr>
              <a:t>«cobardes» son los indecisos, aquellos que no se deciden a entregar su corazón a Cristo. Muchos se perderán porque sabían lo que Dios les dice, pero se conformaron con saber, y no obedecer.</a:t>
            </a:r>
            <a:r>
              <a:rPr lang="es-CO" sz="2800" dirty="0" smtClean="0"/>
              <a:t> A pesar de recibir la </a:t>
            </a:r>
            <a:r>
              <a:rPr lang="es-CO" sz="2800" dirty="0" smtClean="0"/>
              <a:t>invitación </a:t>
            </a:r>
            <a:r>
              <a:rPr lang="es-CO" sz="2800" dirty="0" smtClean="0"/>
              <a:t>de Dios a prepararse para heredar una casa en la Santa ciada de </a:t>
            </a:r>
            <a:r>
              <a:rPr lang="es-CO" sz="2800" dirty="0" smtClean="0"/>
              <a:t>Jerusalén, </a:t>
            </a:r>
            <a:r>
              <a:rPr lang="es-CO" sz="2800" dirty="0" smtClean="0"/>
              <a:t>se conformaron con su pobreza. </a:t>
            </a:r>
            <a:r>
              <a:rPr lang="es-CO" sz="2800" dirty="0" smtClean="0">
                <a:solidFill>
                  <a:srgbClr val="FF0000"/>
                </a:solidFill>
              </a:rPr>
              <a:t>Decidieron seguir Siendo </a:t>
            </a:r>
            <a:r>
              <a:rPr lang="es-CO" sz="2800" dirty="0" smtClean="0">
                <a:solidFill>
                  <a:srgbClr val="FF0000"/>
                </a:solidFill>
              </a:rPr>
              <a:t>«abominables, homicidas, fornicarios, </a:t>
            </a:r>
            <a:r>
              <a:rPr lang="es-CO" sz="2800" dirty="0" smtClean="0">
                <a:solidFill>
                  <a:srgbClr val="FF0000"/>
                </a:solidFill>
              </a:rPr>
              <a:t>hechiceros, </a:t>
            </a:r>
            <a:r>
              <a:rPr lang="es-CO" sz="2800" dirty="0" smtClean="0">
                <a:solidFill>
                  <a:srgbClr val="FF0000"/>
                </a:solidFill>
              </a:rPr>
              <a:t>idólatras y mentirosos</a:t>
            </a:r>
            <a:r>
              <a:rPr lang="es-CO" sz="2800" dirty="0" smtClean="0"/>
              <a:t>, por tanto su destino será el </a:t>
            </a:r>
            <a:r>
              <a:rPr lang="es-CO" sz="2800" dirty="0"/>
              <a:t>lago que arde con fuego y azufre, que es la muerte segunda</a:t>
            </a:r>
            <a:r>
              <a:rPr lang="es-CO" sz="2800" dirty="0" smtClean="0"/>
              <a:t>» </a:t>
            </a:r>
            <a:endParaRPr lang="es-CO" sz="2800" dirty="0"/>
          </a:p>
        </p:txBody>
      </p:sp>
    </p:spTree>
    <p:extLst>
      <p:ext uri="{BB962C8B-B14F-4D97-AF65-F5344CB8AC3E}">
        <p14:creationId xmlns:p14="http://schemas.microsoft.com/office/powerpoint/2010/main" val="41307718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714202"/>
          </a:xfrm>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b="1" i="1" dirty="0" smtClean="0"/>
              <a:t>Tu decides ahora, donde quieres pasar la eternidad, no permitas que otro decida por ti. </a:t>
            </a:r>
            <a:endParaRPr lang="es-CO" b="1" i="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420888"/>
            <a:ext cx="3600400" cy="3596605"/>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420887"/>
            <a:ext cx="4104456" cy="3596605"/>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1515860"/>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fontScale="90000"/>
          </a:bodyPr>
          <a:lstStyle/>
          <a:p>
            <a:r>
              <a:rPr lang="es-CO" b="1" dirty="0" smtClean="0"/>
              <a:t>¿Qué ha hecho Dios para motivarnos ha tomar una buena decisión?</a:t>
            </a:r>
            <a:endParaRPr lang="es-CO" b="1" dirty="0"/>
          </a:p>
        </p:txBody>
      </p:sp>
      <p:sp>
        <p:nvSpPr>
          <p:cNvPr id="3" name="2 Marcador de contenido"/>
          <p:cNvSpPr>
            <a:spLocks noGrp="1"/>
          </p:cNvSpPr>
          <p:nvPr>
            <p:ph idx="1"/>
          </p:nvPr>
        </p:nvSpPr>
        <p:spPr>
          <a:xfrm>
            <a:off x="539552" y="1952835"/>
            <a:ext cx="3538736" cy="2880321"/>
          </a:xfrm>
          <a:solidFill>
            <a:schemeClr val="accent1">
              <a:lumMod val="20000"/>
              <a:lumOff val="80000"/>
            </a:schemeClr>
          </a:solidFill>
          <a:scene3d>
            <a:camera prst="orthographicFront"/>
            <a:lightRig rig="threePt" dir="t"/>
          </a:scene3d>
          <a:sp3d>
            <a:bevelT prst="relaxedInset"/>
          </a:sp3d>
        </p:spPr>
        <p:txBody>
          <a:bodyPr>
            <a:normAutofit fontScale="92500" lnSpcReduction="20000"/>
          </a:bodyPr>
          <a:lstStyle/>
          <a:p>
            <a:pPr marL="0" indent="0" algn="ctr">
              <a:buNone/>
            </a:pPr>
            <a:r>
              <a:rPr lang="es-CO" dirty="0"/>
              <a:t>P</a:t>
            </a:r>
            <a:r>
              <a:rPr lang="es-CO" dirty="0" smtClean="0"/>
              <a:t>ara motivarnos  aun más Dios nos da algunas características de la ciudad, donde tu y yo  viviremos </a:t>
            </a:r>
            <a:r>
              <a:rPr lang="es-CO" dirty="0" smtClean="0">
                <a:solidFill>
                  <a:srgbClr val="FF0000"/>
                </a:solidFill>
              </a:rPr>
              <a:t>Apoc.21:18-21</a:t>
            </a:r>
            <a:r>
              <a:rPr lang="es-CO" dirty="0" smtClean="0"/>
              <a:t>.</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60" y="1700808"/>
            <a:ext cx="4429844"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5418221"/>
            <a:ext cx="7992888" cy="954107"/>
          </a:xfrm>
          <a:prstGeom prst="rect">
            <a:avLst/>
          </a:prstGeom>
          <a:solidFill>
            <a:schemeClr val="accent1">
              <a:lumMod val="20000"/>
              <a:lumOff val="80000"/>
            </a:schemeClr>
          </a:solidFill>
          <a:scene3d>
            <a:camera prst="orthographicFront"/>
            <a:lightRig rig="threePt" dir="t"/>
          </a:scene3d>
          <a:sp3d>
            <a:bevelT prst="relaxedInset"/>
          </a:sp3d>
        </p:spPr>
        <p:txBody>
          <a:bodyPr wrap="square">
            <a:spAutoFit/>
          </a:bodyPr>
          <a:lstStyle/>
          <a:p>
            <a:r>
              <a:rPr lang="es-CO" sz="2800" dirty="0" smtClean="0"/>
              <a:t>18. El </a:t>
            </a:r>
            <a:r>
              <a:rPr lang="es-CO" sz="2800" dirty="0"/>
              <a:t>material de su muro era de jaspe</a:t>
            </a:r>
            <a:r>
              <a:rPr lang="es-CO" sz="2800" dirty="0" smtClean="0"/>
              <a:t>, </a:t>
            </a:r>
            <a:r>
              <a:rPr lang="es-CO" sz="2800" dirty="0"/>
              <a:t>pero la ciudad era de oro puro, semejante al vidrio limpio. </a:t>
            </a:r>
          </a:p>
        </p:txBody>
      </p:sp>
    </p:spTree>
    <p:extLst>
      <p:ext uri="{BB962C8B-B14F-4D97-AF65-F5344CB8AC3E}">
        <p14:creationId xmlns:p14="http://schemas.microsoft.com/office/powerpoint/2010/main" val="4204038828"/>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lumMod val="90000"/>
            </a:schemeClr>
          </a:solidFill>
          <a:scene3d>
            <a:camera prst="orthographicFront"/>
            <a:lightRig rig="threePt" dir="t"/>
          </a:scene3d>
          <a:sp3d>
            <a:bevelT prst="angle"/>
          </a:sp3d>
        </p:spPr>
        <p:txBody>
          <a:bodyPr>
            <a:normAutofit fontScale="92500" lnSpcReduction="10000"/>
          </a:bodyPr>
          <a:lstStyle/>
          <a:p>
            <a:pPr marL="0" indent="0">
              <a:buNone/>
            </a:pPr>
            <a:r>
              <a:rPr lang="es-CO" dirty="0" smtClean="0"/>
              <a:t>19. </a:t>
            </a:r>
            <a:r>
              <a:rPr lang="es-CO" dirty="0">
                <a:solidFill>
                  <a:srgbClr val="FF0000"/>
                </a:solidFill>
              </a:rPr>
              <a:t>Los cimientos del muro de la ciudad estaban adornados con toda clase de piedras preciosas. El primer cimiento era de jaspe, el segundo de zafiro, el tercero de ágata, el cuarto de esmeralda</a:t>
            </a:r>
            <a:r>
              <a:rPr lang="es-CO" dirty="0" smtClean="0">
                <a:solidFill>
                  <a:srgbClr val="FF0000"/>
                </a:solidFill>
              </a:rPr>
              <a:t>,</a:t>
            </a:r>
            <a:endParaRPr lang="es-CO" dirty="0">
              <a:solidFill>
                <a:srgbClr val="FF0000"/>
              </a:solidFill>
            </a:endParaRPr>
          </a:p>
          <a:p>
            <a:pPr marL="400050" lvl="1" indent="0">
              <a:buNone/>
            </a:pPr>
            <a:endParaRPr lang="es-CO" dirty="0" smtClean="0"/>
          </a:p>
          <a:p>
            <a:pPr marL="400050" lvl="1" indent="0">
              <a:buNone/>
            </a:pPr>
            <a:r>
              <a:rPr lang="es-CO" dirty="0" smtClean="0"/>
              <a:t>20 </a:t>
            </a:r>
            <a:r>
              <a:rPr lang="es-CO" dirty="0"/>
              <a:t>el quinto de ónice, el sexto de cornalina, el séptimo de crisólito, el octavo de berilo, el noveno de topacio, el décimo de </a:t>
            </a:r>
            <a:r>
              <a:rPr lang="es-CO" dirty="0" smtClean="0"/>
              <a:t>crisoprasa, (cuarzos) el </a:t>
            </a:r>
            <a:r>
              <a:rPr lang="es-CO" dirty="0"/>
              <a:t>undécimo de </a:t>
            </a:r>
            <a:r>
              <a:rPr lang="es-CO" dirty="0" smtClean="0"/>
              <a:t>Jacinto </a:t>
            </a:r>
            <a:r>
              <a:rPr lang="es-CO" dirty="0"/>
              <a:t>y el duodécimo de amatista</a:t>
            </a:r>
            <a:r>
              <a:rPr lang="es-CO" dirty="0" smtClean="0"/>
              <a:t>.</a:t>
            </a:r>
            <a:endParaRPr lang="es-CO" dirty="0"/>
          </a:p>
          <a:p>
            <a:pPr marL="0" indent="0">
              <a:buNone/>
            </a:pPr>
            <a:endParaRPr lang="es-CO" dirty="0" smtClean="0"/>
          </a:p>
          <a:p>
            <a:pPr marL="0" indent="0">
              <a:buNone/>
            </a:pPr>
            <a:r>
              <a:rPr lang="es-CO" dirty="0" smtClean="0"/>
              <a:t>21 </a:t>
            </a:r>
            <a:r>
              <a:rPr lang="es-CO" dirty="0">
                <a:solidFill>
                  <a:srgbClr val="FF0000"/>
                </a:solidFill>
              </a:rPr>
              <a:t>Las doce puertas eran doce perlas; cada una de las puertas era una perla. Y la calle de la ciudad era de oro puro, como vidrio transparente. </a:t>
            </a:r>
          </a:p>
          <a:p>
            <a:endParaRPr lang="es-CO" dirty="0">
              <a:solidFill>
                <a:srgbClr val="FF0000"/>
              </a:solidFill>
            </a:endParaRPr>
          </a:p>
        </p:txBody>
      </p:sp>
    </p:spTree>
    <p:extLst>
      <p:ext uri="{BB962C8B-B14F-4D97-AF65-F5344CB8AC3E}">
        <p14:creationId xmlns:p14="http://schemas.microsoft.com/office/powerpoint/2010/main" val="1594752034"/>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6203032" cy="2520280"/>
          </a:xfrm>
          <a:solidFill>
            <a:schemeClr val="bg2">
              <a:lumMod val="90000"/>
            </a:schemeClr>
          </a:solidFill>
          <a:scene3d>
            <a:camera prst="orthographicFront"/>
            <a:lightRig rig="threePt" dir="t"/>
          </a:scene3d>
          <a:sp3d>
            <a:bevelT w="152400" h="50800" prst="softRound"/>
          </a:sp3d>
        </p:spPr>
        <p:txBody>
          <a:bodyPr>
            <a:normAutofit fontScale="85000" lnSpcReduction="10000"/>
          </a:bodyPr>
          <a:lstStyle/>
          <a:p>
            <a:pPr marL="0" indent="0">
              <a:buNone/>
            </a:pPr>
            <a:r>
              <a:rPr lang="es-CO" b="1" dirty="0" smtClean="0">
                <a:solidFill>
                  <a:srgbClr val="FF0000"/>
                </a:solidFill>
              </a:rPr>
              <a:t>Apoc.22:14</a:t>
            </a:r>
            <a:r>
              <a:rPr lang="es-CO" dirty="0" smtClean="0"/>
              <a:t>. «</a:t>
            </a:r>
            <a:r>
              <a:rPr lang="es-CO" dirty="0"/>
              <a:t>Bienaventurados los que guardan sus mandamientos, para que tengan derecho al árbol de la vida, y que entren por las puertas en la </a:t>
            </a:r>
            <a:r>
              <a:rPr lang="es-CO" dirty="0" smtClean="0"/>
              <a:t>ciudad</a:t>
            </a:r>
            <a:r>
              <a:rPr lang="es-CO" dirty="0" smtClean="0"/>
              <a:t>». Nota: Esto incluye la observancia del sábado. </a:t>
            </a:r>
            <a:r>
              <a:rPr lang="es-CO" b="1" dirty="0" smtClean="0">
                <a:solidFill>
                  <a:srgbClr val="FF0000"/>
                </a:solidFill>
              </a:rPr>
              <a:t>(Ver Éxo,20:8-11). </a:t>
            </a:r>
            <a:r>
              <a:rPr lang="es-CO" b="1" u="sng" dirty="0" smtClean="0"/>
              <a:t>El cuarto mandamiento</a:t>
            </a:r>
            <a:r>
              <a:rPr lang="es-CO" b="1" dirty="0" smtClean="0"/>
              <a:t>.</a:t>
            </a:r>
            <a:endParaRPr lang="es-CO" b="1"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404664"/>
            <a:ext cx="2333228"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3212976"/>
            <a:ext cx="7992888" cy="3416320"/>
          </a:xfrm>
          <a:prstGeom prst="rect">
            <a:avLst/>
          </a:prstGeom>
          <a:solidFill>
            <a:schemeClr val="accent3">
              <a:lumMod val="60000"/>
              <a:lumOff val="40000"/>
            </a:schemeClr>
          </a:solidFill>
          <a:scene3d>
            <a:camera prst="orthographicFront"/>
            <a:lightRig rig="threePt" dir="t"/>
          </a:scene3d>
          <a:sp3d>
            <a:bevelT prst="relaxedInset"/>
          </a:sp3d>
        </p:spPr>
        <p:txBody>
          <a:bodyPr wrap="square">
            <a:spAutoFit/>
          </a:bodyPr>
          <a:lstStyle/>
          <a:p>
            <a:pPr algn="ctr"/>
            <a:r>
              <a:rPr lang="es-CO" dirty="0"/>
              <a:t> </a:t>
            </a:r>
            <a:r>
              <a:rPr lang="es-CO" sz="2400" dirty="0"/>
              <a:t>Nuestro derecho a entrar en el cielo se debe a la justicia de Cristo que se nos da sin merecerla; y nuestra idoneidad para el cielo, es el resultado de la justicia que se nos imparte a medida que seguimos sus pasos. Esta justicia está simbolizada por las ropas lavadas y emblanquecidas.  La evidencia externa de la justicia que imparte Cristo es el cumplimiento perfecto de los mandamientos de Dios.  Por eso la idea de las vestiduras lavadas y la de la obediencia a los mandamientos, están estrechamente vinculadas. </a:t>
            </a:r>
          </a:p>
        </p:txBody>
      </p:sp>
    </p:spTree>
    <p:extLst>
      <p:ext uri="{BB962C8B-B14F-4D97-AF65-F5344CB8AC3E}">
        <p14:creationId xmlns:p14="http://schemas.microsoft.com/office/powerpoint/2010/main" val="208516272"/>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340767"/>
            <a:ext cx="8229600" cy="3960441"/>
          </a:xfrm>
          <a:solidFill>
            <a:srgbClr val="002060"/>
          </a:solidFill>
          <a:effectLst>
            <a:glow rad="228600">
              <a:schemeClr val="accent2">
                <a:satMod val="175000"/>
                <a:alpha val="40000"/>
              </a:schemeClr>
            </a:glow>
          </a:effectLst>
          <a:scene3d>
            <a:camera prst="orthographicFront"/>
            <a:lightRig rig="threePt" dir="t"/>
          </a:scene3d>
          <a:sp3d>
            <a:bevelT prst="relaxedInset"/>
          </a:sp3d>
        </p:spPr>
        <p:txBody>
          <a:bodyPr>
            <a:normAutofit fontScale="92500"/>
          </a:bodyPr>
          <a:lstStyle/>
          <a:p>
            <a:pPr marL="0" indent="0" algn="ctr">
              <a:buNone/>
            </a:pPr>
            <a:r>
              <a:rPr lang="es-CO" sz="3600" b="1" dirty="0" smtClean="0">
                <a:solidFill>
                  <a:schemeClr val="bg1"/>
                </a:solidFill>
              </a:rPr>
              <a:t>Aquí aparecen tres bendiciones que disfrutarán los que guardan los Mandamientos.</a:t>
            </a:r>
          </a:p>
          <a:p>
            <a:endParaRPr lang="es-CO" dirty="0" smtClean="0"/>
          </a:p>
          <a:p>
            <a:r>
              <a:rPr lang="es-CO" sz="3600" b="1" dirty="0" smtClean="0">
                <a:solidFill>
                  <a:schemeClr val="bg1"/>
                </a:solidFill>
              </a:rPr>
              <a:t>1</a:t>
            </a:r>
            <a:r>
              <a:rPr lang="es-CO" sz="3600" b="1" dirty="0" smtClean="0">
                <a:solidFill>
                  <a:schemeClr val="bg1"/>
                </a:solidFill>
              </a:rPr>
              <a:t>). </a:t>
            </a:r>
            <a:r>
              <a:rPr lang="es-CO" b="1" dirty="0" smtClean="0">
                <a:solidFill>
                  <a:srgbClr val="FFFF00"/>
                </a:solidFill>
              </a:rPr>
              <a:t>Serán </a:t>
            </a:r>
            <a:r>
              <a:rPr lang="es-CO" b="1" dirty="0" smtClean="0">
                <a:solidFill>
                  <a:srgbClr val="FFFF00"/>
                </a:solidFill>
              </a:rPr>
              <a:t>bienaventurados. </a:t>
            </a:r>
            <a:r>
              <a:rPr lang="es-CO" b="1" dirty="0" smtClean="0">
                <a:solidFill>
                  <a:srgbClr val="FFFF00"/>
                </a:solidFill>
              </a:rPr>
              <a:t>Felices. </a:t>
            </a:r>
          </a:p>
          <a:p>
            <a:r>
              <a:rPr lang="es-CO" sz="3600" b="1" dirty="0" smtClean="0">
                <a:solidFill>
                  <a:schemeClr val="bg1"/>
                </a:solidFill>
              </a:rPr>
              <a:t>2).</a:t>
            </a:r>
            <a:r>
              <a:rPr lang="es-CO" b="1" dirty="0">
                <a:solidFill>
                  <a:srgbClr val="FFFF00"/>
                </a:solidFill>
              </a:rPr>
              <a:t>T</a:t>
            </a:r>
            <a:r>
              <a:rPr lang="es-CO" b="1" dirty="0" smtClean="0">
                <a:solidFill>
                  <a:srgbClr val="FFFF00"/>
                </a:solidFill>
              </a:rPr>
              <a:t>endrán derecho al árbol de la vida y </a:t>
            </a:r>
          </a:p>
          <a:p>
            <a:r>
              <a:rPr lang="es-CO" sz="3600" b="1" dirty="0" smtClean="0">
                <a:solidFill>
                  <a:schemeClr val="bg1"/>
                </a:solidFill>
              </a:rPr>
              <a:t>3). </a:t>
            </a:r>
            <a:r>
              <a:rPr lang="es-CO" b="1" dirty="0" smtClean="0">
                <a:solidFill>
                  <a:srgbClr val="FFFF00"/>
                </a:solidFill>
              </a:rPr>
              <a:t>Entrarán por la puertas en la ciudad. Amen.</a:t>
            </a:r>
            <a:endParaRPr lang="es-CO" b="1" dirty="0">
              <a:solidFill>
                <a:srgbClr val="FFFF00"/>
              </a:solidFill>
            </a:endParaRPr>
          </a:p>
        </p:txBody>
      </p:sp>
    </p:spTree>
    <p:extLst>
      <p:ext uri="{BB962C8B-B14F-4D97-AF65-F5344CB8AC3E}">
        <p14:creationId xmlns:p14="http://schemas.microsoft.com/office/powerpoint/2010/main" val="3576358198"/>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44501" y="515464"/>
            <a:ext cx="4896544" cy="3090716"/>
          </a:xfrm>
          <a:solidFill>
            <a:schemeClr val="accent4">
              <a:lumMod val="60000"/>
              <a:lumOff val="40000"/>
            </a:schemeClr>
          </a:solidFill>
          <a:effectLst>
            <a:glow rad="228600">
              <a:schemeClr val="accent2">
                <a:satMod val="175000"/>
                <a:alpha val="40000"/>
              </a:schemeClr>
            </a:glow>
          </a:effectLst>
          <a:scene3d>
            <a:camera prst="orthographicFront"/>
            <a:lightRig rig="threePt" dir="t"/>
          </a:scene3d>
          <a:sp3d>
            <a:bevelT w="152400" h="50800" prst="softRound"/>
          </a:sp3d>
        </p:spPr>
        <p:txBody>
          <a:bodyPr>
            <a:normAutofit fontScale="92500" lnSpcReduction="10000"/>
          </a:bodyPr>
          <a:lstStyle/>
          <a:p>
            <a:pPr marL="0" indent="0" algn="ctr">
              <a:buNone/>
            </a:pPr>
            <a:r>
              <a:rPr lang="es-CO" dirty="0" smtClean="0"/>
              <a:t>Es interesante notar que los Mandamientos de Dios </a:t>
            </a:r>
            <a:r>
              <a:rPr lang="es-CO" dirty="0" smtClean="0"/>
              <a:t>están divididos </a:t>
            </a:r>
            <a:r>
              <a:rPr lang="es-CO" dirty="0" smtClean="0"/>
              <a:t>en dos bloques, y el </a:t>
            </a:r>
            <a:r>
              <a:rPr lang="es-CO" dirty="0" smtClean="0"/>
              <a:t>Sábado </a:t>
            </a:r>
            <a:r>
              <a:rPr lang="es-CO" dirty="0" smtClean="0"/>
              <a:t>está en el centro. El primer bloque para Dios, y el segundo para nuestro </a:t>
            </a:r>
            <a:r>
              <a:rPr lang="es-CO" dirty="0" smtClean="0"/>
              <a:t>prójimo</a:t>
            </a:r>
            <a:r>
              <a:rPr lang="es-CO" dirty="0"/>
              <a:t>.</a:t>
            </a:r>
            <a:endParaRPr lang="es-CO" dirty="0" smtClean="0"/>
          </a:p>
        </p:txBody>
      </p:sp>
      <p:sp>
        <p:nvSpPr>
          <p:cNvPr id="4" name="3 Rectángulo"/>
          <p:cNvSpPr/>
          <p:nvPr/>
        </p:nvSpPr>
        <p:spPr>
          <a:xfrm>
            <a:off x="2555776" y="4252313"/>
            <a:ext cx="3816424" cy="2308324"/>
          </a:xfrm>
          <a:prstGeom prst="rect">
            <a:avLst/>
          </a:prstGeom>
          <a:solidFill>
            <a:schemeClr val="bg2">
              <a:lumMod val="9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wrap="square">
            <a:spAutoFit/>
          </a:bodyPr>
          <a:lstStyle/>
          <a:p>
            <a:pPr algn="ctr"/>
            <a:r>
              <a:rPr lang="es-CO" sz="2400" b="1" dirty="0">
                <a:solidFill>
                  <a:srgbClr val="FF0000"/>
                </a:solidFill>
              </a:rPr>
              <a:t>Apoc.22:15</a:t>
            </a:r>
            <a:r>
              <a:rPr lang="es-CO" sz="2400" dirty="0"/>
              <a:t>. </a:t>
            </a:r>
            <a:r>
              <a:rPr lang="es-CO" sz="2000" dirty="0"/>
              <a:t>Mas </a:t>
            </a:r>
            <a:r>
              <a:rPr lang="es-CO" sz="2000" u="sng" dirty="0"/>
              <a:t>los perros estarán fuera</a:t>
            </a:r>
            <a:r>
              <a:rPr lang="es-CO" sz="2000" dirty="0"/>
              <a:t>, y los hechiceros, y los disolutos, y los homicidas, y los idólatras, y cualquiera que ama y hace mentira</a:t>
            </a:r>
            <a:r>
              <a:rPr lang="es-CO" sz="2000" dirty="0" smtClean="0"/>
              <a:t>». </a:t>
            </a:r>
          </a:p>
          <a:p>
            <a:pPr algn="ctr"/>
            <a:r>
              <a:rPr lang="es-CO" sz="2000" dirty="0" smtClean="0"/>
              <a:t>Nota: </a:t>
            </a:r>
            <a:r>
              <a:rPr lang="es-CO" sz="2000" b="1" dirty="0" smtClean="0"/>
              <a:t>Los que violan la ley de Dios, aquí Dios los llama «perros»</a:t>
            </a:r>
            <a:endParaRPr lang="es-CO" sz="2000" b="1"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221088"/>
            <a:ext cx="2016224"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548680"/>
            <a:ext cx="2952328" cy="3057500"/>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4221088"/>
            <a:ext cx="230425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93385337"/>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4099"/>
                                        </p:tgtEl>
                                        <p:attrNameLst>
                                          <p:attrName>style.visibility</p:attrName>
                                        </p:attrNameLst>
                                      </p:cBhvr>
                                      <p:to>
                                        <p:strVal val="visible"/>
                                      </p:to>
                                    </p:set>
                                    <p:animEffect transition="in" filter="randombar(horizontal)">
                                      <p:cBhvr>
                                        <p:cTn id="10" dur="500"/>
                                        <p:tgtEl>
                                          <p:spTgt spid="4099"/>
                                        </p:tgtEl>
                                      </p:cBhvr>
                                    </p:animEffect>
                                  </p:childTnLst>
                                </p:cTn>
                              </p:par>
                              <p:par>
                                <p:cTn id="11" presetID="14" presetClass="entr" presetSubtype="10" fill="hold" nodeType="withEffect">
                                  <p:stCondLst>
                                    <p:cond delay="0"/>
                                  </p:stCondLst>
                                  <p:childTnLst>
                                    <p:set>
                                      <p:cBhvr>
                                        <p:cTn id="12" dur="1" fill="hold">
                                          <p:stCondLst>
                                            <p:cond delay="0"/>
                                          </p:stCondLst>
                                        </p:cTn>
                                        <p:tgtEl>
                                          <p:spTgt spid="4103"/>
                                        </p:tgtEl>
                                        <p:attrNameLst>
                                          <p:attrName>style.visibility</p:attrName>
                                        </p:attrNameLst>
                                      </p:cBhvr>
                                      <p:to>
                                        <p:strVal val="visible"/>
                                      </p:to>
                                    </p:set>
                                    <p:animEffect transition="in" filter="randombar(horizontal)">
                                      <p:cBhvr>
                                        <p:cTn id="13" dur="500"/>
                                        <p:tgtEl>
                                          <p:spTgt spid="4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440160"/>
          </a:xfrm>
          <a:solidFill>
            <a:schemeClr val="bg2">
              <a:lumMod val="90000"/>
            </a:schemeClr>
          </a:solidFill>
          <a:scene3d>
            <a:camera prst="orthographicFront"/>
            <a:lightRig rig="threePt" dir="t"/>
          </a:scene3d>
          <a:sp3d>
            <a:bevelT w="152400" h="50800" prst="softRound"/>
          </a:sp3d>
        </p:spPr>
        <p:txBody>
          <a:bodyPr>
            <a:normAutofit/>
          </a:bodyPr>
          <a:lstStyle/>
          <a:p>
            <a:pPr marL="0" indent="0" algn="ctr">
              <a:buNone/>
            </a:pPr>
            <a:r>
              <a:rPr lang="es-CO" sz="2400" dirty="0" smtClean="0"/>
              <a:t>Con alusión a los «perros» Jesús dijo: </a:t>
            </a:r>
            <a:r>
              <a:rPr lang="es-CO" sz="2400" b="1" dirty="0" smtClean="0">
                <a:solidFill>
                  <a:srgbClr val="FF0000"/>
                </a:solidFill>
              </a:rPr>
              <a:t>Mat.7:6</a:t>
            </a:r>
            <a:r>
              <a:rPr lang="es-CO" sz="2400" b="1" dirty="0">
                <a:solidFill>
                  <a:srgbClr val="FF0000"/>
                </a:solidFill>
              </a:rPr>
              <a:t>. </a:t>
            </a:r>
            <a:r>
              <a:rPr lang="es-CO" sz="2400" dirty="0"/>
              <a:t>"No deis lo santo a los </a:t>
            </a:r>
            <a:r>
              <a:rPr lang="es-CO" sz="2400" u="sng" dirty="0"/>
              <a:t>perros</a:t>
            </a:r>
            <a:r>
              <a:rPr lang="es-CO" sz="2400" dirty="0"/>
              <a:t>, ni echéis vuestras perlas delante de los cerdos</a:t>
            </a:r>
            <a:r>
              <a:rPr lang="es-CO" sz="2400" dirty="0" smtClean="0"/>
              <a:t>, </a:t>
            </a:r>
            <a:r>
              <a:rPr lang="es-CO" sz="2400" dirty="0"/>
              <a:t>no sea que las pisoteen y se vuelvan y os despedacen</a:t>
            </a:r>
            <a:r>
              <a:rPr lang="es-CO" sz="2400" dirty="0" smtClean="0"/>
              <a:t>.</a:t>
            </a:r>
          </a:p>
        </p:txBody>
      </p:sp>
      <p:sp>
        <p:nvSpPr>
          <p:cNvPr id="4" name="3 Rectángulo"/>
          <p:cNvSpPr/>
          <p:nvPr/>
        </p:nvSpPr>
        <p:spPr>
          <a:xfrm>
            <a:off x="611561" y="2025683"/>
            <a:ext cx="7776864" cy="1384995"/>
          </a:xfrm>
          <a:prstGeom prst="rect">
            <a:avLst/>
          </a:prstGeom>
          <a:solidFill>
            <a:schemeClr val="tx2">
              <a:lumMod val="20000"/>
              <a:lumOff val="80000"/>
            </a:schemeClr>
          </a:solidFill>
          <a:scene3d>
            <a:camera prst="orthographicFront"/>
            <a:lightRig rig="threePt" dir="t"/>
          </a:scene3d>
          <a:sp3d>
            <a:bevelT w="152400" h="50800" prst="softRound"/>
          </a:sp3d>
        </p:spPr>
        <p:txBody>
          <a:bodyPr wrap="square">
            <a:spAutoFit/>
          </a:bodyPr>
          <a:lstStyle/>
          <a:p>
            <a:pPr algn="ctr"/>
            <a:r>
              <a:rPr lang="es-CO" sz="2800" dirty="0"/>
              <a:t>En </a:t>
            </a:r>
            <a:r>
              <a:rPr lang="es-CO" sz="2800" b="1" dirty="0">
                <a:solidFill>
                  <a:srgbClr val="FF0000"/>
                </a:solidFill>
              </a:rPr>
              <a:t>Deut.23:17,18</a:t>
            </a:r>
            <a:r>
              <a:rPr lang="es-CO" sz="2800" dirty="0"/>
              <a:t>, se denomina a un «perro» como sodomita- Sin excepciones, (sea hombre o mujer), la prostitución del cuerpo es abominación para Dios..</a:t>
            </a:r>
          </a:p>
        </p:txBody>
      </p:sp>
      <p:pic>
        <p:nvPicPr>
          <p:cNvPr id="512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1886" y="3957654"/>
            <a:ext cx="2486769" cy="23482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973534" y="3997584"/>
            <a:ext cx="3168352" cy="2308324"/>
          </a:xfrm>
          <a:prstGeom prst="rect">
            <a:avLst/>
          </a:prstGeom>
          <a:solidFill>
            <a:schemeClr val="bg2">
              <a:lumMod val="90000"/>
            </a:schemeClr>
          </a:solidFill>
          <a:scene3d>
            <a:camera prst="orthographicFront"/>
            <a:lightRig rig="threePt" dir="t"/>
          </a:scene3d>
          <a:sp3d>
            <a:bevelT prst="relaxedInset"/>
          </a:sp3d>
        </p:spPr>
        <p:txBody>
          <a:bodyPr wrap="square">
            <a:spAutoFit/>
          </a:bodyPr>
          <a:lstStyle/>
          <a:p>
            <a:pPr algn="ctr"/>
            <a:r>
              <a:rPr lang="es-CO" sz="2400" dirty="0" smtClean="0"/>
              <a:t>OJO: Cuando </a:t>
            </a:r>
            <a:r>
              <a:rPr lang="es-CO" sz="2400" dirty="0"/>
              <a:t>el </a:t>
            </a:r>
            <a:r>
              <a:rPr lang="es-CO" sz="2400" dirty="0" smtClean="0"/>
              <a:t>homosexualismo </a:t>
            </a:r>
            <a:r>
              <a:rPr lang="es-CO" sz="2400" dirty="0"/>
              <a:t>y el </a:t>
            </a:r>
            <a:r>
              <a:rPr lang="es-CO" sz="2400" dirty="0" smtClean="0"/>
              <a:t>lesbianismo </a:t>
            </a:r>
            <a:r>
              <a:rPr lang="es-CO" sz="2400" dirty="0"/>
              <a:t>se </a:t>
            </a:r>
            <a:r>
              <a:rPr lang="es-CO" sz="2400" dirty="0" smtClean="0"/>
              <a:t>extienda </a:t>
            </a:r>
            <a:r>
              <a:rPr lang="es-CO" sz="2400" dirty="0"/>
              <a:t>por el mundo es una señal de la segunda venida de Cristo.</a:t>
            </a:r>
          </a:p>
        </p:txBody>
      </p:sp>
      <p:pic>
        <p:nvPicPr>
          <p:cNvPr id="512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161" y="4005064"/>
            <a:ext cx="2685482" cy="231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511340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anim calcmode="lin" valueType="num">
                                      <p:cBhvr>
                                        <p:cTn id="7" dur="1000" fill="hold"/>
                                        <p:tgtEl>
                                          <p:spTgt spid="5124"/>
                                        </p:tgtEl>
                                        <p:attrNameLst>
                                          <p:attrName>ppt_w</p:attrName>
                                        </p:attrNameLst>
                                      </p:cBhvr>
                                      <p:tavLst>
                                        <p:tav tm="0">
                                          <p:val>
                                            <p:fltVal val="0"/>
                                          </p:val>
                                        </p:tav>
                                        <p:tav tm="100000">
                                          <p:val>
                                            <p:strVal val="#ppt_w"/>
                                          </p:val>
                                        </p:tav>
                                      </p:tavLst>
                                    </p:anim>
                                    <p:anim calcmode="lin" valueType="num">
                                      <p:cBhvr>
                                        <p:cTn id="8" dur="1000" fill="hold"/>
                                        <p:tgtEl>
                                          <p:spTgt spid="5124"/>
                                        </p:tgtEl>
                                        <p:attrNameLst>
                                          <p:attrName>ppt_h</p:attrName>
                                        </p:attrNameLst>
                                      </p:cBhvr>
                                      <p:tavLst>
                                        <p:tav tm="0">
                                          <p:val>
                                            <p:fltVal val="0"/>
                                          </p:val>
                                        </p:tav>
                                        <p:tav tm="100000">
                                          <p:val>
                                            <p:strVal val="#ppt_h"/>
                                          </p:val>
                                        </p:tav>
                                      </p:tavLst>
                                    </p:anim>
                                    <p:anim calcmode="lin" valueType="num">
                                      <p:cBhvr>
                                        <p:cTn id="9" dur="1000" fill="hold"/>
                                        <p:tgtEl>
                                          <p:spTgt spid="5124"/>
                                        </p:tgtEl>
                                        <p:attrNameLst>
                                          <p:attrName>style.rotation</p:attrName>
                                        </p:attrNameLst>
                                      </p:cBhvr>
                                      <p:tavLst>
                                        <p:tav tm="0">
                                          <p:val>
                                            <p:fltVal val="90"/>
                                          </p:val>
                                        </p:tav>
                                        <p:tav tm="100000">
                                          <p:val>
                                            <p:fltVal val="0"/>
                                          </p:val>
                                        </p:tav>
                                      </p:tavLst>
                                    </p:anim>
                                    <p:animEffect transition="in" filter="fade">
                                      <p:cBhvr>
                                        <p:cTn id="10" dur="1000"/>
                                        <p:tgtEl>
                                          <p:spTgt spid="512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5125"/>
                                        </p:tgtEl>
                                        <p:attrNameLst>
                                          <p:attrName>style.visibility</p:attrName>
                                        </p:attrNameLst>
                                      </p:cBhvr>
                                      <p:to>
                                        <p:strVal val="visible"/>
                                      </p:to>
                                    </p:set>
                                    <p:anim calcmode="lin" valueType="num">
                                      <p:cBhvr>
                                        <p:cTn id="19" dur="1000" fill="hold"/>
                                        <p:tgtEl>
                                          <p:spTgt spid="5125"/>
                                        </p:tgtEl>
                                        <p:attrNameLst>
                                          <p:attrName>ppt_w</p:attrName>
                                        </p:attrNameLst>
                                      </p:cBhvr>
                                      <p:tavLst>
                                        <p:tav tm="0">
                                          <p:val>
                                            <p:fltVal val="0"/>
                                          </p:val>
                                        </p:tav>
                                        <p:tav tm="100000">
                                          <p:val>
                                            <p:strVal val="#ppt_w"/>
                                          </p:val>
                                        </p:tav>
                                      </p:tavLst>
                                    </p:anim>
                                    <p:anim calcmode="lin" valueType="num">
                                      <p:cBhvr>
                                        <p:cTn id="20" dur="1000" fill="hold"/>
                                        <p:tgtEl>
                                          <p:spTgt spid="5125"/>
                                        </p:tgtEl>
                                        <p:attrNameLst>
                                          <p:attrName>ppt_h</p:attrName>
                                        </p:attrNameLst>
                                      </p:cBhvr>
                                      <p:tavLst>
                                        <p:tav tm="0">
                                          <p:val>
                                            <p:fltVal val="0"/>
                                          </p:val>
                                        </p:tav>
                                        <p:tav tm="100000">
                                          <p:val>
                                            <p:strVal val="#ppt_h"/>
                                          </p:val>
                                        </p:tav>
                                      </p:tavLst>
                                    </p:anim>
                                    <p:anim calcmode="lin" valueType="num">
                                      <p:cBhvr>
                                        <p:cTn id="21" dur="1000" fill="hold"/>
                                        <p:tgtEl>
                                          <p:spTgt spid="5125"/>
                                        </p:tgtEl>
                                        <p:attrNameLst>
                                          <p:attrName>style.rotation</p:attrName>
                                        </p:attrNameLst>
                                      </p:cBhvr>
                                      <p:tavLst>
                                        <p:tav tm="0">
                                          <p:val>
                                            <p:fltVal val="90"/>
                                          </p:val>
                                        </p:tav>
                                        <p:tav tm="100000">
                                          <p:val>
                                            <p:fltVal val="0"/>
                                          </p:val>
                                        </p:tav>
                                      </p:tavLst>
                                    </p:anim>
                                    <p:animEffect transition="in" filter="fade">
                                      <p:cBhvr>
                                        <p:cTn id="22" dur="1000"/>
                                        <p:tgtEl>
                                          <p:spTgt spid="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354162"/>
          </a:xfrm>
          <a:solidFill>
            <a:schemeClr val="bg2">
              <a:lumMod val="90000"/>
            </a:schemeClr>
          </a:solidFill>
          <a:effectLst>
            <a:glow rad="228600">
              <a:schemeClr val="accent2">
                <a:satMod val="175000"/>
                <a:alpha val="40000"/>
              </a:schemeClr>
            </a:glow>
          </a:effectLst>
          <a:scene3d>
            <a:camera prst="orthographicFront"/>
            <a:lightRig rig="threePt" dir="t"/>
          </a:scene3d>
          <a:sp3d>
            <a:bevelT prst="relaxedInset"/>
          </a:sp3d>
        </p:spPr>
        <p:txBody>
          <a:bodyPr>
            <a:noAutofit/>
          </a:bodyPr>
          <a:lstStyle/>
          <a:p>
            <a:r>
              <a:rPr lang="es-CO" b="1" dirty="0"/>
              <a:t>¿Qué significa lavar las ropas en la sangre del Cordero?</a:t>
            </a:r>
          </a:p>
        </p:txBody>
      </p:sp>
      <p:sp>
        <p:nvSpPr>
          <p:cNvPr id="3" name="2 Marcador de contenido"/>
          <p:cNvSpPr>
            <a:spLocks noGrp="1"/>
          </p:cNvSpPr>
          <p:nvPr>
            <p:ph idx="1"/>
          </p:nvPr>
        </p:nvSpPr>
        <p:spPr>
          <a:xfrm>
            <a:off x="457200" y="1988840"/>
            <a:ext cx="8229600" cy="4608512"/>
          </a:xfrm>
          <a:solidFill>
            <a:schemeClr val="accent1">
              <a:lumMod val="20000"/>
              <a:lumOff val="80000"/>
            </a:schemeClr>
          </a:solidFill>
          <a:effectLst>
            <a:glow rad="228600">
              <a:schemeClr val="accent1">
                <a:satMod val="175000"/>
                <a:alpha val="40000"/>
              </a:schemeClr>
            </a:glow>
          </a:effectLst>
          <a:scene3d>
            <a:camera prst="orthographicFront"/>
            <a:lightRig rig="threePt" dir="t"/>
          </a:scene3d>
          <a:sp3d>
            <a:bevelT prst="relaxedInset"/>
          </a:sp3d>
        </p:spPr>
        <p:txBody>
          <a:bodyPr>
            <a:normAutofit fontScale="85000" lnSpcReduction="10000"/>
          </a:bodyPr>
          <a:lstStyle/>
          <a:p>
            <a:pPr marL="0" indent="0">
              <a:buNone/>
            </a:pPr>
            <a:r>
              <a:rPr lang="es-CO" b="1" dirty="0" smtClean="0">
                <a:solidFill>
                  <a:srgbClr val="FF0000"/>
                </a:solidFill>
              </a:rPr>
              <a:t>Apoc.7:13,14</a:t>
            </a:r>
            <a:r>
              <a:rPr lang="es-CO" b="1" dirty="0">
                <a:solidFill>
                  <a:srgbClr val="FF0000"/>
                </a:solidFill>
              </a:rPr>
              <a:t>.</a:t>
            </a:r>
            <a:r>
              <a:rPr lang="es-CO" dirty="0"/>
              <a:t> </a:t>
            </a:r>
            <a:r>
              <a:rPr lang="es-CO" sz="2800" dirty="0"/>
              <a:t>Respondió uno de los ancianos, y me preguntó: ¿Estos que están vestidos de luengas ropas blancas, quiénes son, y de dónde han venido? </a:t>
            </a:r>
          </a:p>
          <a:p>
            <a:pPr marL="457200" lvl="1" indent="0">
              <a:buNone/>
            </a:pPr>
            <a:endParaRPr lang="es-CO" dirty="0" smtClean="0"/>
          </a:p>
          <a:p>
            <a:pPr marL="457200" lvl="1" indent="0">
              <a:buNone/>
            </a:pPr>
            <a:r>
              <a:rPr lang="es-CO" dirty="0" smtClean="0"/>
              <a:t>14 </a:t>
            </a:r>
            <a:r>
              <a:rPr lang="es-CO" dirty="0"/>
              <a:t>Y yo le dije: Señor, tú lo sabes. Y él me dijo: Estos son los que han venido de grande tribulación, y han lavado sus luengas ropas, y las han blanqueado en la sangre del Cordero. </a:t>
            </a:r>
            <a:endParaRPr lang="es-CO" dirty="0" smtClean="0"/>
          </a:p>
          <a:p>
            <a:pPr marL="57150" indent="0">
              <a:buNone/>
            </a:pPr>
            <a:endParaRPr lang="es-CO" dirty="0"/>
          </a:p>
          <a:p>
            <a:pPr marL="57150" indent="0">
              <a:buNone/>
            </a:pPr>
            <a:r>
              <a:rPr lang="es-CO" dirty="0" smtClean="0"/>
              <a:t>Nota</a:t>
            </a:r>
            <a:r>
              <a:rPr lang="es-CO" dirty="0"/>
              <a:t>. </a:t>
            </a:r>
            <a:r>
              <a:rPr lang="es-CO" dirty="0">
                <a:solidFill>
                  <a:srgbClr val="FF0000"/>
                </a:solidFill>
              </a:rPr>
              <a:t>Por su puesto que esto se refiere no a lavar las </a:t>
            </a:r>
            <a:r>
              <a:rPr lang="es-CO" dirty="0" smtClean="0">
                <a:solidFill>
                  <a:srgbClr val="FF0000"/>
                </a:solidFill>
              </a:rPr>
              <a:t>ropas </a:t>
            </a:r>
            <a:r>
              <a:rPr lang="es-CO" dirty="0">
                <a:solidFill>
                  <a:srgbClr val="FF0000"/>
                </a:solidFill>
              </a:rPr>
              <a:t>en sangre, sino a </a:t>
            </a:r>
            <a:r>
              <a:rPr lang="es-CO" dirty="0" smtClean="0">
                <a:solidFill>
                  <a:srgbClr val="FF0000"/>
                </a:solidFill>
              </a:rPr>
              <a:t>lavarnos </a:t>
            </a:r>
            <a:r>
              <a:rPr lang="es-CO" dirty="0">
                <a:solidFill>
                  <a:srgbClr val="FF0000"/>
                </a:solidFill>
              </a:rPr>
              <a:t>espiritualmente  de </a:t>
            </a:r>
            <a:r>
              <a:rPr lang="es-CO" dirty="0" smtClean="0">
                <a:solidFill>
                  <a:srgbClr val="FF0000"/>
                </a:solidFill>
              </a:rPr>
              <a:t>nuestros </a:t>
            </a:r>
            <a:r>
              <a:rPr lang="es-CO" dirty="0">
                <a:solidFill>
                  <a:srgbClr val="FF0000"/>
                </a:solidFill>
              </a:rPr>
              <a:t>pecados </a:t>
            </a:r>
            <a:r>
              <a:rPr lang="es-CO" dirty="0" smtClean="0">
                <a:solidFill>
                  <a:srgbClr val="FF0000"/>
                </a:solidFill>
              </a:rPr>
              <a:t>por la fe en </a:t>
            </a:r>
            <a:r>
              <a:rPr lang="es-CO" dirty="0">
                <a:solidFill>
                  <a:srgbClr val="FF0000"/>
                </a:solidFill>
              </a:rPr>
              <a:t>la sangre de Cristo. </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032063947"/>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904656"/>
          </a:xfrm>
          <a:solidFill>
            <a:schemeClr val="accent3">
              <a:lumMod val="40000"/>
              <a:lumOff val="60000"/>
            </a:schemeClr>
          </a:solidFill>
          <a:effectLst>
            <a:glow rad="139700">
              <a:schemeClr val="accent1">
                <a:satMod val="175000"/>
                <a:alpha val="40000"/>
              </a:schemeClr>
            </a:glow>
          </a:effectLst>
          <a:scene3d>
            <a:camera prst="orthographicFront"/>
            <a:lightRig rig="threePt" dir="t"/>
          </a:scene3d>
          <a:sp3d>
            <a:bevelT prst="angle"/>
          </a:sp3d>
        </p:spPr>
        <p:txBody>
          <a:bodyPr>
            <a:normAutofit/>
          </a:bodyPr>
          <a:lstStyle/>
          <a:p>
            <a:pPr marL="0" indent="0">
              <a:buNone/>
            </a:pPr>
            <a:r>
              <a:rPr lang="es-CO" b="1" dirty="0" smtClean="0">
                <a:solidFill>
                  <a:srgbClr val="FF0000"/>
                </a:solidFill>
              </a:rPr>
              <a:t>Apoc. 7: </a:t>
            </a:r>
            <a:r>
              <a:rPr lang="es-CO" b="1" dirty="0" smtClean="0">
                <a:solidFill>
                  <a:srgbClr val="FF0000"/>
                </a:solidFill>
              </a:rPr>
              <a:t>15-17</a:t>
            </a:r>
            <a:r>
              <a:rPr lang="es-CO" dirty="0" smtClean="0"/>
              <a:t>.</a:t>
            </a:r>
            <a:r>
              <a:rPr lang="es-CO" b="1" baseline="30000" dirty="0"/>
              <a:t> </a:t>
            </a:r>
            <a:r>
              <a:rPr lang="es-CO" b="1" baseline="30000" dirty="0"/>
              <a:t> </a:t>
            </a:r>
            <a:r>
              <a:rPr lang="es-CO" dirty="0" smtClean="0"/>
              <a:t>Por </a:t>
            </a:r>
            <a:r>
              <a:rPr lang="es-CO" dirty="0"/>
              <a:t>esto están delante del trono de Dios, y le sirven día y noche en su templo; y el que está sentado en el trono morará entre ellos. </a:t>
            </a:r>
          </a:p>
          <a:p>
            <a:pPr marL="400050" lvl="1" indent="0">
              <a:buNone/>
            </a:pPr>
            <a:endParaRPr lang="es-CO" b="1" baseline="30000" dirty="0" smtClean="0"/>
          </a:p>
          <a:p>
            <a:pPr marL="400050" lvl="1" indent="0">
              <a:buNone/>
            </a:pPr>
            <a:r>
              <a:rPr lang="es-CO" b="1" baseline="30000" dirty="0" smtClean="0"/>
              <a:t>16 </a:t>
            </a:r>
            <a:r>
              <a:rPr lang="es-CO" dirty="0"/>
              <a:t>No tendrán más hambre ni sed, y el sol no caerá más sobre ellos, ni ningún otro calor; </a:t>
            </a:r>
          </a:p>
          <a:p>
            <a:pPr marL="0" indent="0">
              <a:buNone/>
            </a:pPr>
            <a:endParaRPr lang="es-CO" b="1" baseline="30000" dirty="0" smtClean="0"/>
          </a:p>
          <a:p>
            <a:pPr marL="0" indent="0">
              <a:buNone/>
            </a:pPr>
            <a:r>
              <a:rPr lang="es-CO" b="1" baseline="30000" dirty="0" smtClean="0"/>
              <a:t>17 </a:t>
            </a:r>
            <a:r>
              <a:rPr lang="es-CO" dirty="0"/>
              <a:t>porque el Cordero que está en medio del trono los regirá, y los guiará a fuentes vivas de aguas; y Dios limpiará toda lágrima de los ojos de ellos.</a:t>
            </a:r>
          </a:p>
        </p:txBody>
      </p:sp>
    </p:spTree>
    <p:extLst>
      <p:ext uri="{BB962C8B-B14F-4D97-AF65-F5344CB8AC3E}">
        <p14:creationId xmlns:p14="http://schemas.microsoft.com/office/powerpoint/2010/main" val="362435273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accent3">
              <a:lumMod val="40000"/>
              <a:lumOff val="60000"/>
            </a:schemeClr>
          </a:solidFill>
          <a:effectLst>
            <a:glow rad="228600">
              <a:schemeClr val="accent2">
                <a:satMod val="175000"/>
                <a:alpha val="40000"/>
              </a:schemeClr>
            </a:glow>
          </a:effectLst>
          <a:scene3d>
            <a:camera prst="orthographicFront"/>
            <a:lightRig rig="threePt" dir="t"/>
          </a:scene3d>
          <a:sp3d>
            <a:bevelT prst="relaxedInset"/>
          </a:sp3d>
        </p:spPr>
        <p:txBody>
          <a:bodyPr>
            <a:normAutofit lnSpcReduction="10000"/>
          </a:bodyPr>
          <a:lstStyle/>
          <a:p>
            <a:pPr marL="0" indent="0" algn="ctr">
              <a:buNone/>
            </a:pPr>
            <a:r>
              <a:rPr lang="es-CO" dirty="0" smtClean="0"/>
              <a:t>Dios termina su </a:t>
            </a:r>
            <a:r>
              <a:rPr lang="es-CO" dirty="0" smtClean="0"/>
              <a:t>visión </a:t>
            </a:r>
            <a:r>
              <a:rPr lang="es-CO" dirty="0" smtClean="0"/>
              <a:t>a Juan diciendo:</a:t>
            </a:r>
            <a:r>
              <a:rPr lang="es-CO" b="1" baseline="30000" dirty="0"/>
              <a:t> </a:t>
            </a:r>
            <a:r>
              <a:rPr lang="es-CO" b="1" baseline="30000" dirty="0" smtClean="0"/>
              <a:t>«</a:t>
            </a:r>
            <a:r>
              <a:rPr lang="es-CO" dirty="0" smtClean="0"/>
              <a:t>Y </a:t>
            </a:r>
            <a:r>
              <a:rPr lang="es-CO" dirty="0"/>
              <a:t>el Espíritu y la Esposa dicen: Ven. Y el que oye, diga: Ven. Y el que tiene sed, venga; y el que quiere, tome del agua de la vida </a:t>
            </a:r>
            <a:r>
              <a:rPr lang="es-CO" dirty="0" smtClean="0"/>
              <a:t>gratuitamente</a:t>
            </a:r>
            <a:r>
              <a:rPr lang="es-CO" dirty="0" smtClean="0"/>
              <a:t>».</a:t>
            </a:r>
          </a:p>
          <a:p>
            <a:pPr marL="0" indent="0" algn="ctr">
              <a:buNone/>
            </a:pPr>
            <a:endParaRPr lang="es-CO" dirty="0" smtClean="0"/>
          </a:p>
          <a:p>
            <a:pPr marL="0" indent="0" algn="ctr">
              <a:buNone/>
            </a:pPr>
            <a:r>
              <a:rPr lang="es-CO" b="1" dirty="0" smtClean="0">
                <a:solidFill>
                  <a:srgbClr val="FF0000"/>
                </a:solidFill>
              </a:rPr>
              <a:t>Mi oración es que, por la gracia de Dios, permitamos que el Espíritu Santo renueve nuestras vidas, y nos haga aptos para morar con Cristo en la Santa Ciudad de </a:t>
            </a:r>
            <a:r>
              <a:rPr lang="es-CO" b="1" dirty="0">
                <a:solidFill>
                  <a:srgbClr val="FF0000"/>
                </a:solidFill>
              </a:rPr>
              <a:t>J</a:t>
            </a:r>
            <a:r>
              <a:rPr lang="es-CO" b="1" dirty="0" smtClean="0">
                <a:solidFill>
                  <a:srgbClr val="FF0000"/>
                </a:solidFill>
              </a:rPr>
              <a:t>erusalén, y comer del fruto del árbol de la Vida por toda la eternidad. Amen.</a:t>
            </a:r>
            <a:r>
              <a:rPr lang="es-CO" b="1" dirty="0" smtClean="0">
                <a:solidFill>
                  <a:srgbClr val="FF0000"/>
                </a:solidFill>
              </a:rPr>
              <a:t> </a:t>
            </a:r>
            <a:endParaRPr lang="es-CO" b="1" dirty="0">
              <a:solidFill>
                <a:srgbClr val="FF0000"/>
              </a:solidFill>
            </a:endParaRPr>
          </a:p>
        </p:txBody>
      </p:sp>
    </p:spTree>
    <p:extLst>
      <p:ext uri="{BB962C8B-B14F-4D97-AF65-F5344CB8AC3E}">
        <p14:creationId xmlns:p14="http://schemas.microsoft.com/office/powerpoint/2010/main" val="3744802386"/>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713</TotalTime>
  <Words>2063</Words>
  <Application>Microsoft Office PowerPoint</Application>
  <PresentationFormat>Presentación en pantalla (4:3)</PresentationFormat>
  <Paragraphs>87</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Presentación de PowerPoint</vt:lpstr>
      <vt:lpstr>LA MAYOR PROMESA</vt:lpstr>
      <vt:lpstr>Presentación de PowerPoint</vt:lpstr>
      <vt:lpstr>Presentación de PowerPoint</vt:lpstr>
      <vt:lpstr>Presentación de PowerPoint</vt:lpstr>
      <vt:lpstr>Presentación de PowerPoint</vt:lpstr>
      <vt:lpstr>Esta será la morada de los hijos de Dios por la eternidad</vt:lpstr>
      <vt:lpstr>Presentación de PowerPoint</vt:lpstr>
      <vt:lpstr>Presentación de PowerPoint</vt:lpstr>
      <vt:lpstr>Presentación de PowerPoint</vt:lpstr>
      <vt:lpstr>Presentación de PowerPoint</vt:lpstr>
      <vt:lpstr>Presentación de PowerPoint</vt:lpstr>
      <vt:lpstr>Presentación de PowerPoint</vt:lpstr>
      <vt:lpstr>Tu decides ahora, donde quieres pasar la eternidad, no permitas que otro decida por ti. </vt:lpstr>
      <vt:lpstr>¿Qué ha hecho Dios para motivarnos ha tomar una buena decisión?</vt:lpstr>
      <vt:lpstr>Presentación de PowerPoint</vt:lpstr>
      <vt:lpstr>Presentación de PowerPoint</vt:lpstr>
      <vt:lpstr>Presentación de PowerPoint</vt:lpstr>
      <vt:lpstr>Presentación de PowerPoint</vt:lpstr>
      <vt:lpstr>Presentación de PowerPoint</vt:lpstr>
      <vt:lpstr>¿Qué significa lavar las ropas en la sangre del Cordero?</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MAYOR PROMESA</dc:title>
  <dc:creator>FAMILIA FIERRO CH</dc:creator>
  <cp:lastModifiedBy>HUMBERTO</cp:lastModifiedBy>
  <cp:revision>82</cp:revision>
  <dcterms:created xsi:type="dcterms:W3CDTF">2006-02-10T06:14:27Z</dcterms:created>
  <dcterms:modified xsi:type="dcterms:W3CDTF">2015-12-01T14:13:48Z</dcterms:modified>
</cp:coreProperties>
</file>